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handoutMasterIdLst>
    <p:handoutMasterId r:id="rId32"/>
  </p:handoutMasterIdLst>
  <p:sldIdLst>
    <p:sldId id="271" r:id="rId2"/>
    <p:sldId id="266" r:id="rId3"/>
    <p:sldId id="279" r:id="rId4"/>
    <p:sldId id="284" r:id="rId5"/>
    <p:sldId id="262" r:id="rId6"/>
    <p:sldId id="272" r:id="rId7"/>
    <p:sldId id="281" r:id="rId8"/>
    <p:sldId id="280" r:id="rId9"/>
    <p:sldId id="286" r:id="rId10"/>
    <p:sldId id="273" r:id="rId11"/>
    <p:sldId id="285" r:id="rId12"/>
    <p:sldId id="287" r:id="rId13"/>
    <p:sldId id="274" r:id="rId14"/>
    <p:sldId id="275" r:id="rId15"/>
    <p:sldId id="276" r:id="rId16"/>
    <p:sldId id="296" r:id="rId17"/>
    <p:sldId id="301" r:id="rId18"/>
    <p:sldId id="288" r:id="rId19"/>
    <p:sldId id="289" r:id="rId20"/>
    <p:sldId id="297" r:id="rId21"/>
    <p:sldId id="298" r:id="rId22"/>
    <p:sldId id="299" r:id="rId23"/>
    <p:sldId id="302" r:id="rId24"/>
    <p:sldId id="300" r:id="rId25"/>
    <p:sldId id="291" r:id="rId26"/>
    <p:sldId id="282" r:id="rId27"/>
    <p:sldId id="278" r:id="rId28"/>
    <p:sldId id="292" r:id="rId29"/>
    <p:sldId id="293" r:id="rId30"/>
  </p:sldIdLst>
  <p:sldSz cx="109728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00"/>
    <a:srgbClr val="333E4B"/>
    <a:srgbClr val="3E4C5C"/>
    <a:srgbClr val="2FA249"/>
    <a:srgbClr val="366CB9"/>
    <a:srgbClr val="F8503A"/>
    <a:srgbClr val="5681B9"/>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8943" autoAdjust="0"/>
  </p:normalViewPr>
  <p:slideViewPr>
    <p:cSldViewPr>
      <p:cViewPr varScale="1">
        <p:scale>
          <a:sx n="79" d="100"/>
          <a:sy n="79" d="100"/>
        </p:scale>
        <p:origin x="1022" y="67"/>
      </p:cViewPr>
      <p:guideLst>
        <p:guide orient="horz" pos="2160"/>
        <p:guide pos="34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B27212D-21AD-844B-B9A7-E1D74F55E80C}" type="datetimeFigureOut">
              <a:rPr lang="en-US"/>
              <a:pPr>
                <a:defRPr/>
              </a:pPr>
              <a:t>5/24/2017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663D0897-6134-5340-B1D9-A1AC46D8150E}" type="slidenum">
              <a:rPr lang="en-US"/>
              <a:pPr>
                <a:defRPr/>
              </a:pPr>
              <a:t>‹#›</a:t>
            </a:fld>
            <a:endParaRPr lang="en-US"/>
          </a:p>
        </p:txBody>
      </p:sp>
    </p:spTree>
    <p:extLst>
      <p:ext uri="{BB962C8B-B14F-4D97-AF65-F5344CB8AC3E}">
        <p14:creationId xmlns:p14="http://schemas.microsoft.com/office/powerpoint/2010/main" val="3812938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8981079-E615-3A40-8A1C-DBD1E3831C30}" type="datetimeFigureOut">
              <a:rPr lang="en-US"/>
              <a:pPr>
                <a:defRPr/>
              </a:pPr>
              <a:t>5/24/2017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FB787F8-C047-4544-9814-D5454F9CD39B}" type="slidenum">
              <a:rPr lang="en-US"/>
              <a:pPr>
                <a:defRPr/>
              </a:pPr>
              <a:t>‹#›</a:t>
            </a:fld>
            <a:endParaRPr lang="en-US"/>
          </a:p>
        </p:txBody>
      </p:sp>
    </p:spTree>
    <p:extLst>
      <p:ext uri="{BB962C8B-B14F-4D97-AF65-F5344CB8AC3E}">
        <p14:creationId xmlns:p14="http://schemas.microsoft.com/office/powerpoint/2010/main" val="84741318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wiki/%E4%BE%9D%E8%B5%96%E6%B3%A8%E5%85%A5"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zh.wikipedia.org/w/index.php?title=StructureMap&amp;action=edit&amp;redlink=1" TargetMode="External"/><Relationship Id="rId5" Type="http://schemas.openxmlformats.org/officeDocument/2006/relationships/hyperlink" Target="https://zh.wikipedia.org/w/index.php?title=Autofac&amp;action=edit&amp;redlink=1" TargetMode="External"/><Relationship Id="rId4" Type="http://schemas.openxmlformats.org/officeDocument/2006/relationships/hyperlink" Target="https://zh.wikipedia.org/wiki/ASP.NET_Core#cite_note-6"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asp.net/en/latest/fundamentals/middleware.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4</a:t>
            </a:fld>
            <a:endParaRPr lang="en-US"/>
          </a:p>
        </p:txBody>
      </p:sp>
    </p:spTree>
    <p:extLst>
      <p:ext uri="{BB962C8B-B14F-4D97-AF65-F5344CB8AC3E}">
        <p14:creationId xmlns:p14="http://schemas.microsoft.com/office/powerpoint/2010/main" val="201074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9</a:t>
            </a:fld>
            <a:endParaRPr lang="en-US"/>
          </a:p>
        </p:txBody>
      </p:sp>
    </p:spTree>
    <p:extLst>
      <p:ext uri="{BB962C8B-B14F-4D97-AF65-F5344CB8AC3E}">
        <p14:creationId xmlns:p14="http://schemas.microsoft.com/office/powerpoint/2010/main" val="106728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smtClean="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10</a:t>
            </a:fld>
            <a:endParaRPr lang="en-US"/>
          </a:p>
        </p:txBody>
      </p:sp>
    </p:spTree>
    <p:extLst>
      <p:ext uri="{BB962C8B-B14F-4D97-AF65-F5344CB8AC3E}">
        <p14:creationId xmlns:p14="http://schemas.microsoft.com/office/powerpoint/2010/main" val="314468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smtClean="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11</a:t>
            </a:fld>
            <a:endParaRPr lang="en-US"/>
          </a:p>
        </p:txBody>
      </p:sp>
    </p:spTree>
    <p:extLst>
      <p:ext uri="{BB962C8B-B14F-4D97-AF65-F5344CB8AC3E}">
        <p14:creationId xmlns:p14="http://schemas.microsoft.com/office/powerpoint/2010/main" val="256302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ASP.NET Core </a:t>
            </a:r>
            <a:r>
              <a:rPr lang="zh-TW" altLang="en-US" dirty="0" smtClean="0"/>
              <a:t>核心內建了基本的</a:t>
            </a:r>
            <a:r>
              <a:rPr lang="zh-TW" altLang="en-US" dirty="0" smtClean="0">
                <a:hlinkClick r:id="rId3" tooltip="依賴注入"/>
              </a:rPr>
              <a:t>相依注入</a:t>
            </a:r>
            <a:r>
              <a:rPr lang="zh-TW" altLang="en-US" dirty="0" smtClean="0"/>
              <a:t> </a:t>
            </a:r>
            <a:r>
              <a:rPr lang="en-US" altLang="zh-TW" dirty="0" smtClean="0"/>
              <a:t>(Dependency Injection) </a:t>
            </a:r>
            <a:r>
              <a:rPr lang="zh-TW" altLang="en-US" dirty="0" smtClean="0"/>
              <a:t>能力，這意味著 </a:t>
            </a:r>
            <a:r>
              <a:rPr lang="en-US" altLang="zh-TW" dirty="0" smtClean="0"/>
              <a:t>ASP.NET Core </a:t>
            </a:r>
            <a:r>
              <a:rPr lang="zh-TW" altLang="en-US" dirty="0" smtClean="0"/>
              <a:t>應用程式具有更強的擴充能力，</a:t>
            </a:r>
            <a:endParaRPr lang="en-US" altLang="zh-TW" dirty="0" smtClean="0"/>
          </a:p>
          <a:p>
            <a:r>
              <a:rPr lang="zh-TW" altLang="en-US" dirty="0" smtClean="0"/>
              <a:t>連帶的如 </a:t>
            </a:r>
            <a:r>
              <a:rPr lang="en-US" altLang="zh-TW" dirty="0" smtClean="0"/>
              <a:t>ASP.NET Core MVC (ASP.NET Core </a:t>
            </a:r>
            <a:r>
              <a:rPr lang="zh-TW" altLang="en-US" dirty="0" smtClean="0"/>
              <a:t>的 </a:t>
            </a:r>
            <a:r>
              <a:rPr lang="en-US" altLang="zh-TW" dirty="0" smtClean="0"/>
              <a:t>Web </a:t>
            </a:r>
            <a:r>
              <a:rPr lang="zh-TW" altLang="en-US" dirty="0" smtClean="0"/>
              <a:t>開發框架</a:t>
            </a:r>
            <a:r>
              <a:rPr lang="en-US" altLang="zh-TW" dirty="0" smtClean="0"/>
              <a:t>) </a:t>
            </a:r>
            <a:r>
              <a:rPr lang="zh-TW" altLang="en-US" dirty="0" smtClean="0"/>
              <a:t>也受惠於 </a:t>
            </a:r>
            <a:r>
              <a:rPr lang="en-US" altLang="zh-TW" dirty="0" smtClean="0"/>
              <a:t>ASP.NET Core </a:t>
            </a:r>
            <a:r>
              <a:rPr lang="zh-TW" altLang="en-US" dirty="0" smtClean="0"/>
              <a:t>的相依注入功能，可在 </a:t>
            </a:r>
            <a:r>
              <a:rPr lang="en-US" altLang="zh-TW" dirty="0" smtClean="0"/>
              <a:t>Controller </a:t>
            </a:r>
            <a:r>
              <a:rPr lang="zh-TW" altLang="en-US" dirty="0" smtClean="0"/>
              <a:t>內直接注入介面物件。</a:t>
            </a:r>
          </a:p>
          <a:p>
            <a:pPr lvl="0">
              <a:spcBef>
                <a:spcPts val="0"/>
              </a:spcBef>
              <a:buNone/>
            </a:pPr>
            <a:r>
              <a:rPr lang="zh-TW" altLang="en-US" dirty="0" smtClean="0"/>
              <a:t>可定義的服務有實現了一系列</a:t>
            </a:r>
            <a:r>
              <a:rPr lang="en-US" altLang="zh-TW" dirty="0" err="1" smtClean="0"/>
              <a:t>IService</a:t>
            </a:r>
            <a:r>
              <a:rPr lang="zh-TW" altLang="en-US" dirty="0" smtClean="0"/>
              <a:t>的</a:t>
            </a:r>
            <a:r>
              <a:rPr lang="en-US" altLang="zh-TW" dirty="0" err="1" smtClean="0"/>
              <a:t>IServiceCollection</a:t>
            </a:r>
            <a:r>
              <a:rPr lang="zh-TW" altLang="en-US" dirty="0" smtClean="0"/>
              <a:t>，如：</a:t>
            </a:r>
            <a:r>
              <a:rPr lang="en-US" altLang="zh-TW" dirty="0" smtClean="0"/>
              <a:t>ASP.NET MVC Core framework</a:t>
            </a:r>
            <a:r>
              <a:rPr lang="zh-TW" altLang="en-US" dirty="0" smtClean="0"/>
              <a:t>、</a:t>
            </a:r>
            <a:r>
              <a:rPr lang="en-US" altLang="zh-TW" dirty="0" smtClean="0"/>
              <a:t>Entity Framework Core</a:t>
            </a:r>
            <a:r>
              <a:rPr lang="zh-TW" altLang="en-US" dirty="0" smtClean="0"/>
              <a:t>、</a:t>
            </a:r>
            <a:r>
              <a:rPr lang="en-US" altLang="zh-TW" dirty="0" smtClean="0"/>
              <a:t>Identity </a:t>
            </a:r>
            <a:r>
              <a:rPr lang="zh-TW" altLang="en-US" dirty="0" smtClean="0"/>
              <a:t>等等</a:t>
            </a:r>
          </a:p>
          <a:p>
            <a:pPr lvl="0">
              <a:spcBef>
                <a:spcPts val="0"/>
              </a:spcBef>
              <a:buNone/>
            </a:pPr>
            <a:r>
              <a:rPr lang="zh-TW" altLang="en-US" dirty="0" smtClean="0"/>
              <a:t>服務是應用中用於通用調用的元件。服務通過依賴注入獲取並使用。 </a:t>
            </a:r>
            <a:endParaRPr lang="en-US" altLang="zh-TW" dirty="0" smtClean="0"/>
          </a:p>
          <a:p>
            <a:pPr lvl="0">
              <a:spcBef>
                <a:spcPts val="0"/>
              </a:spcBef>
              <a:buNone/>
            </a:pPr>
            <a:r>
              <a:rPr lang="en-US" altLang="zh-CN" dirty="0" smtClean="0"/>
              <a:t>ASP.NET Core </a:t>
            </a:r>
            <a:r>
              <a:rPr lang="zh-TW" altLang="en-US" dirty="0" smtClean="0"/>
              <a:t>內置了一個簡單的控制反轉（</a:t>
            </a:r>
            <a:r>
              <a:rPr lang="en-US" altLang="zh-CN" dirty="0" err="1" smtClean="0"/>
              <a:t>IoC</a:t>
            </a:r>
            <a:r>
              <a:rPr lang="zh-CN" altLang="en-US" dirty="0" smtClean="0"/>
              <a:t>） </a:t>
            </a:r>
            <a:r>
              <a:rPr lang="zh-TW" altLang="en-US" dirty="0" smtClean="0"/>
              <a:t>容器，它默認支持構造器注入，並且可以方便的替換成你自己選用的 </a:t>
            </a:r>
            <a:r>
              <a:rPr lang="en-US" altLang="zh-CN" dirty="0" err="1" smtClean="0"/>
              <a:t>IoC</a:t>
            </a:r>
            <a:r>
              <a:rPr lang="en-US" altLang="zh-CN" dirty="0" smtClean="0"/>
              <a:t> </a:t>
            </a:r>
            <a:r>
              <a:rPr lang="zh-TW" altLang="en-US" dirty="0" smtClean="0"/>
              <a:t>容器。</a:t>
            </a:r>
            <a:endParaRPr lang="en-US" altLang="zh-TW" dirty="0" smtClean="0"/>
          </a:p>
          <a:p>
            <a:r>
              <a:rPr lang="en-US" altLang="zh-TW" dirty="0" smtClean="0"/>
              <a:t>ASP.NET Core </a:t>
            </a:r>
            <a:r>
              <a:rPr lang="zh-TW" altLang="en-US" dirty="0" smtClean="0"/>
              <a:t>內提供了兩種相依注入功能，一種是管線式相依注入 </a:t>
            </a:r>
            <a:r>
              <a:rPr lang="en-US" altLang="zh-TW" dirty="0" smtClean="0"/>
              <a:t>(ASP.NET Core </a:t>
            </a:r>
            <a:r>
              <a:rPr lang="zh-TW" altLang="en-US" dirty="0" smtClean="0"/>
              <a:t>稱它為 </a:t>
            </a:r>
            <a:r>
              <a:rPr lang="en-US" altLang="zh-TW" dirty="0" smtClean="0"/>
              <a:t>Framework-Provided Services)</a:t>
            </a:r>
            <a:r>
              <a:rPr lang="zh-TW" altLang="en-US" dirty="0" smtClean="0"/>
              <a:t>，另一種是由系統註冊的相依注入，由開發人員利用 </a:t>
            </a:r>
            <a:r>
              <a:rPr lang="en-US" altLang="zh-TW" dirty="0" smtClean="0"/>
              <a:t>ASP.NET Core </a:t>
            </a:r>
            <a:r>
              <a:rPr lang="zh-TW" altLang="en-US" dirty="0" smtClean="0"/>
              <a:t>提供的 </a:t>
            </a:r>
            <a:r>
              <a:rPr lang="en-US" altLang="zh-TW" dirty="0" err="1" smtClean="0"/>
              <a:t>IServiceCollection</a:t>
            </a:r>
            <a:r>
              <a:rPr lang="en-US" altLang="zh-TW" dirty="0" smtClean="0"/>
              <a:t> </a:t>
            </a:r>
            <a:r>
              <a:rPr lang="zh-TW" altLang="en-US" dirty="0" smtClean="0"/>
              <a:t>介面內的方法註冊需要的介面與服務，再由程式中取用。</a:t>
            </a:r>
          </a:p>
          <a:p>
            <a:r>
              <a:rPr lang="en-US" altLang="zh-TW" dirty="0" err="1" smtClean="0"/>
              <a:t>IServiceCollection</a:t>
            </a:r>
            <a:r>
              <a:rPr lang="en-US" altLang="zh-TW" dirty="0" smtClean="0"/>
              <a:t> </a:t>
            </a:r>
            <a:r>
              <a:rPr lang="zh-TW" altLang="en-US" dirty="0" smtClean="0"/>
              <a:t>支援四種類型的服務相依注入</a:t>
            </a:r>
            <a:r>
              <a:rPr lang="en-US" altLang="zh-TW" baseline="30000" dirty="0" smtClean="0">
                <a:hlinkClick r:id="rId4"/>
              </a:rPr>
              <a:t>[6]</a:t>
            </a:r>
            <a:r>
              <a:rPr lang="zh-TW" altLang="en-US" dirty="0" smtClean="0"/>
              <a:t>：</a:t>
            </a:r>
          </a:p>
          <a:p>
            <a:r>
              <a:rPr lang="en-US" altLang="zh-TW" dirty="0" smtClean="0"/>
              <a:t>Transient: </a:t>
            </a:r>
            <a:r>
              <a:rPr lang="zh-TW" altLang="en-US" dirty="0" smtClean="0"/>
              <a:t>每次要求時都建立，不論是否在同一範圍。</a:t>
            </a:r>
          </a:p>
          <a:p>
            <a:r>
              <a:rPr lang="en-US" altLang="zh-TW" dirty="0" smtClean="0"/>
              <a:t>Scoped: </a:t>
            </a:r>
            <a:r>
              <a:rPr lang="zh-TW" altLang="en-US" dirty="0" smtClean="0"/>
              <a:t>只在一個要求範圍內建立一次，在當下的範圍內等同於 </a:t>
            </a:r>
            <a:r>
              <a:rPr lang="en-US" altLang="zh-TW" dirty="0" smtClean="0"/>
              <a:t>Singleton</a:t>
            </a:r>
            <a:r>
              <a:rPr lang="zh-TW" altLang="en-US" dirty="0" smtClean="0"/>
              <a:t>。</a:t>
            </a:r>
          </a:p>
          <a:p>
            <a:r>
              <a:rPr lang="en-US" altLang="zh-TW" dirty="0" smtClean="0"/>
              <a:t>Singleton: </a:t>
            </a:r>
            <a:r>
              <a:rPr lang="zh-TW" altLang="en-US" dirty="0" smtClean="0"/>
              <a:t>只會提供一個物件的執行個體，但生成是由系統做。</a:t>
            </a:r>
          </a:p>
          <a:p>
            <a:r>
              <a:rPr lang="en-US" altLang="zh-TW" dirty="0" smtClean="0"/>
              <a:t>Instance: </a:t>
            </a:r>
            <a:r>
              <a:rPr lang="zh-TW" altLang="en-US" dirty="0" smtClean="0"/>
              <a:t>在應用程式的生命週期內只會提供一個物件的執行個體，但生成是由開發人員負責。</a:t>
            </a:r>
          </a:p>
          <a:p>
            <a:r>
              <a:rPr lang="en-US" altLang="zh-TW" dirty="0" smtClean="0"/>
              <a:t>ASP.NET Core </a:t>
            </a:r>
            <a:r>
              <a:rPr lang="zh-TW" altLang="en-US" dirty="0" smtClean="0"/>
              <a:t>也不限只能用 </a:t>
            </a:r>
            <a:r>
              <a:rPr lang="en-US" altLang="zh-TW" dirty="0" smtClean="0"/>
              <a:t>ASP.NET Core </a:t>
            </a:r>
            <a:r>
              <a:rPr lang="zh-TW" altLang="en-US" dirty="0" smtClean="0"/>
              <a:t>本身的相依注入功能，若是有喜歡或慣用的相依注入元件 </a:t>
            </a:r>
            <a:r>
              <a:rPr lang="en-US" altLang="zh-TW" dirty="0" smtClean="0"/>
              <a:t>(</a:t>
            </a:r>
            <a:r>
              <a:rPr lang="zh-TW" altLang="en-US" dirty="0" smtClean="0"/>
              <a:t>如 </a:t>
            </a:r>
            <a:r>
              <a:rPr lang="en-US" altLang="zh-TW" dirty="0" err="1" smtClean="0">
                <a:hlinkClick r:id="rId5" tooltip="Autofac（頁面不存在）"/>
              </a:rPr>
              <a:t>Autofac</a:t>
            </a:r>
            <a:r>
              <a:rPr lang="zh-TW" altLang="en-US" dirty="0" smtClean="0"/>
              <a:t>、</a:t>
            </a:r>
            <a:r>
              <a:rPr lang="en-US" altLang="zh-TW" dirty="0" err="1" smtClean="0">
                <a:hlinkClick r:id="rId6" tooltip="StructureMap（頁面不存在）"/>
              </a:rPr>
              <a:t>StructureMap</a:t>
            </a:r>
            <a:r>
              <a:rPr lang="en-US" altLang="zh-TW" dirty="0" smtClean="0"/>
              <a:t> </a:t>
            </a:r>
            <a:r>
              <a:rPr lang="zh-TW" altLang="en-US" dirty="0" smtClean="0"/>
              <a:t>等</a:t>
            </a:r>
            <a:r>
              <a:rPr lang="en-US" altLang="zh-TW" dirty="0" smtClean="0"/>
              <a:t>)</a:t>
            </a:r>
            <a:r>
              <a:rPr lang="zh-TW" altLang="en-US" dirty="0" smtClean="0"/>
              <a:t>，也可以用它們取代內建的相依注入功能</a:t>
            </a:r>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13</a:t>
            </a:fld>
            <a:endParaRPr lang="en-US" dirty="0"/>
          </a:p>
        </p:txBody>
      </p:sp>
    </p:spTree>
    <p:extLst>
      <p:ext uri="{BB962C8B-B14F-4D97-AF65-F5344CB8AC3E}">
        <p14:creationId xmlns:p14="http://schemas.microsoft.com/office/powerpoint/2010/main" val="2569582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lang="en-US" altLang="zh-TW" dirty="0" smtClean="0"/>
              <a:t>ASP.NET Core </a:t>
            </a:r>
            <a:r>
              <a:rPr lang="zh-TW" altLang="en-US" dirty="0" smtClean="0"/>
              <a:t>廣泛應用了 </a:t>
            </a:r>
            <a:r>
              <a:rPr lang="en-US" altLang="zh-TW" dirty="0" smtClean="0"/>
              <a:t>.NET </a:t>
            </a:r>
            <a:r>
              <a:rPr lang="zh-TW" altLang="en-US" dirty="0" smtClean="0"/>
              <a:t>的擴充方法 </a:t>
            </a:r>
            <a:r>
              <a:rPr lang="en-US" altLang="zh-TW" dirty="0" smtClean="0"/>
              <a:t>(Extension Method)</a:t>
            </a:r>
            <a:r>
              <a:rPr lang="zh-TW" altLang="en-US" dirty="0" smtClean="0"/>
              <a:t>，將 </a:t>
            </a:r>
            <a:r>
              <a:rPr lang="en-US" altLang="zh-TW" dirty="0" smtClean="0"/>
              <a:t>ASP.NET Core </a:t>
            </a:r>
            <a:r>
              <a:rPr lang="zh-TW" altLang="en-US" dirty="0" smtClean="0"/>
              <a:t>的功能模組 </a:t>
            </a:r>
            <a:r>
              <a:rPr lang="en-US" altLang="zh-TW" dirty="0" smtClean="0"/>
              <a:t>(ASP.NET Core </a:t>
            </a:r>
            <a:r>
              <a:rPr lang="zh-TW" altLang="en-US" dirty="0" smtClean="0"/>
              <a:t>的術語是 </a:t>
            </a:r>
            <a:r>
              <a:rPr lang="en-US" altLang="zh-TW" dirty="0" smtClean="0"/>
              <a:t>Middleware) </a:t>
            </a:r>
            <a:r>
              <a:rPr lang="zh-TW" altLang="en-US" dirty="0" smtClean="0"/>
              <a:t>以擴充方法的方式附掛在 </a:t>
            </a:r>
            <a:r>
              <a:rPr lang="en-US" altLang="zh-TW" dirty="0" err="1" smtClean="0"/>
              <a:t>IApplicationBuilder</a:t>
            </a:r>
            <a:r>
              <a:rPr lang="en-US" altLang="zh-TW" dirty="0" smtClean="0"/>
              <a:t> </a:t>
            </a:r>
            <a:r>
              <a:rPr lang="zh-TW" altLang="en-US" dirty="0" smtClean="0"/>
              <a:t>介面上，以 </a:t>
            </a:r>
            <a:r>
              <a:rPr lang="en-US" altLang="zh-TW" dirty="0" smtClean="0"/>
              <a:t>Use </a:t>
            </a:r>
            <a:r>
              <a:rPr lang="zh-TW" altLang="en-US" dirty="0" smtClean="0"/>
              <a:t>開頭的方法為命名標準，所有應用程式所需要的功能都必須添加在 </a:t>
            </a:r>
            <a:r>
              <a:rPr lang="en-US" altLang="zh-TW" dirty="0" smtClean="0"/>
              <a:t>Startup </a:t>
            </a:r>
            <a:r>
              <a:rPr lang="zh-TW" altLang="en-US" dirty="0" smtClean="0"/>
              <a:t>類別內，</a:t>
            </a:r>
            <a:r>
              <a:rPr lang="en-US" altLang="zh-TW" dirty="0" smtClean="0"/>
              <a:t>DNX Runtime </a:t>
            </a:r>
            <a:r>
              <a:rPr lang="zh-TW" altLang="en-US" dirty="0" smtClean="0"/>
              <a:t>在啟動時會搜尋應用程式內的 </a:t>
            </a:r>
            <a:r>
              <a:rPr lang="en-US" altLang="zh-TW" dirty="0" smtClean="0"/>
              <a:t>Startup </a:t>
            </a:r>
            <a:r>
              <a:rPr lang="zh-TW" altLang="en-US" dirty="0" smtClean="0"/>
              <a:t>物件，並喚起它內部的特定方法 </a:t>
            </a:r>
            <a:r>
              <a:rPr lang="en-US" altLang="zh-TW" dirty="0" smtClean="0"/>
              <a:t>(</a:t>
            </a:r>
            <a:r>
              <a:rPr lang="zh-TW" altLang="en-US" dirty="0" smtClean="0"/>
              <a:t>如 </a:t>
            </a:r>
            <a:r>
              <a:rPr lang="en-US" altLang="zh-TW" dirty="0" smtClean="0"/>
              <a:t>Configure())</a:t>
            </a:r>
            <a:r>
              <a:rPr lang="zh-TW" altLang="en-US" dirty="0" smtClean="0"/>
              <a:t>，以加入應用程式的功能</a:t>
            </a:r>
            <a:endParaRPr lang="en-US" altLang="zh-TW" dirty="0" smtClean="0"/>
          </a:p>
          <a:p>
            <a:pPr lvl="0">
              <a:spcBef>
                <a:spcPts val="0"/>
              </a:spcBef>
              <a:buNone/>
            </a:pPr>
            <a:r>
              <a:rPr lang="en-US" altLang="zh-TW" dirty="0" smtClean="0"/>
              <a:t>Configure </a:t>
            </a:r>
            <a:r>
              <a:rPr lang="zh-TW" altLang="en-US" dirty="0" smtClean="0"/>
              <a:t>方法：定義你的請求管道中的 </a:t>
            </a:r>
            <a:r>
              <a:rPr lang="zh-TW" altLang="en-US" dirty="0" smtClean="0">
                <a:hlinkClick r:id="rId3"/>
              </a:rPr>
              <a:t>中間件（</a:t>
            </a:r>
            <a:r>
              <a:rPr lang="en-US" altLang="zh-TW" dirty="0" smtClean="0">
                <a:hlinkClick r:id="rId3"/>
              </a:rPr>
              <a:t>middleware</a:t>
            </a:r>
            <a:r>
              <a:rPr lang="zh-TW" altLang="en-US" dirty="0" smtClean="0">
                <a:hlinkClick r:id="rId3"/>
              </a:rPr>
              <a:t>）</a:t>
            </a:r>
            <a:r>
              <a:rPr lang="zh-TW" altLang="en-US" dirty="0" smtClean="0"/>
              <a:t>來配置並請求和回應</a:t>
            </a:r>
            <a:r>
              <a:rPr lang="en-US" altLang="zh-TW" dirty="0" smtClean="0"/>
              <a:t>HTTP</a:t>
            </a:r>
            <a:r>
              <a:rPr lang="zh-TW" altLang="en-US" dirty="0" smtClean="0"/>
              <a:t>的管道命令 </a:t>
            </a:r>
            <a:endParaRPr lang="en-US" altLang="zh-TW" dirty="0" smtClean="0"/>
          </a:p>
          <a:p>
            <a:pPr lvl="0">
              <a:spcBef>
                <a:spcPts val="0"/>
              </a:spcBef>
              <a:buNone/>
            </a:pPr>
            <a:r>
              <a:rPr lang="en-US" altLang="zh-CN" dirty="0" smtClean="0"/>
              <a:t>ASP.NET Core </a:t>
            </a:r>
            <a:r>
              <a:rPr lang="zh-CN" altLang="en-US" dirty="0" smtClean="0"/>
              <a:t>中介軟體為一個 </a:t>
            </a:r>
            <a:r>
              <a:rPr lang="en-US" altLang="zh-CN" dirty="0" err="1" smtClean="0"/>
              <a:t>HttpContext</a:t>
            </a:r>
            <a:r>
              <a:rPr lang="en-US" altLang="zh-CN" dirty="0" smtClean="0"/>
              <a:t> </a:t>
            </a:r>
            <a:r>
              <a:rPr lang="zh-CN" altLang="en-US" dirty="0" smtClean="0"/>
              <a:t>執行非同步邏輯，然後按順序調用下一個中介軟體或者直接終止請求。</a:t>
            </a:r>
            <a:endParaRPr lang="en-US" altLang="zh-CN" dirty="0" smtClean="0"/>
          </a:p>
          <a:p>
            <a:pPr lvl="0">
              <a:spcBef>
                <a:spcPts val="0"/>
              </a:spcBef>
              <a:buNone/>
            </a:pPr>
            <a:r>
              <a:rPr lang="zh-CN" altLang="en-US" dirty="0" smtClean="0"/>
              <a:t>簡單的說，中介軟體就是您的應用程式如何實現了</a:t>
            </a:r>
            <a:r>
              <a:rPr lang="en-US" altLang="zh-CN" dirty="0" err="1" smtClean="0"/>
              <a:t>IHttpContext</a:t>
            </a:r>
            <a:r>
              <a:rPr lang="zh-CN" altLang="en-US" dirty="0" smtClean="0"/>
              <a:t>，並做了相應的</a:t>
            </a:r>
            <a:r>
              <a:rPr lang="en-US" altLang="zh-CN" dirty="0" smtClean="0"/>
              <a:t>request </a:t>
            </a:r>
            <a:r>
              <a:rPr lang="zh-CN" altLang="en-US" dirty="0" smtClean="0"/>
              <a:t>和 </a:t>
            </a:r>
            <a:r>
              <a:rPr lang="en-US" altLang="zh-CN" dirty="0" smtClean="0"/>
              <a:t>response</a:t>
            </a:r>
            <a:r>
              <a:rPr lang="zh-CN" altLang="en-US" dirty="0" smtClean="0"/>
              <a:t>和處理。</a:t>
            </a:r>
            <a:endParaRPr lang="en-US" altLang="zh-TW" dirty="0" smtClean="0"/>
          </a:p>
          <a:p>
            <a:r>
              <a:rPr lang="zh-TW" altLang="en-US" dirty="0" smtClean="0"/>
              <a:t>預設情況下，中介軟體的執行順序根據</a:t>
            </a:r>
            <a:r>
              <a:rPr lang="en-US" altLang="zh-TW" dirty="0" err="1" smtClean="0"/>
              <a:t>Startup.cs</a:t>
            </a:r>
            <a:r>
              <a:rPr lang="zh-TW" altLang="en-US" dirty="0" smtClean="0"/>
              <a:t>文件中，在</a:t>
            </a:r>
            <a:r>
              <a:rPr lang="en-US" altLang="zh-TW" dirty="0" smtClean="0"/>
              <a:t>public void Configure(</a:t>
            </a:r>
            <a:r>
              <a:rPr lang="en-US" altLang="zh-TW" dirty="0" err="1" smtClean="0"/>
              <a:t>IApplicationBuilder</a:t>
            </a:r>
            <a:r>
              <a:rPr lang="en-US" altLang="zh-TW" dirty="0" smtClean="0"/>
              <a:t> app){} </a:t>
            </a:r>
            <a:r>
              <a:rPr lang="zh-TW" altLang="en-US" dirty="0" smtClean="0"/>
              <a:t>方法中註冊的先後循序執行。</a:t>
            </a:r>
            <a:endParaRPr lang="en-US" altLang="zh-TW" dirty="0" smtClean="0"/>
          </a:p>
          <a:p>
            <a:r>
              <a:rPr lang="zh-CN" altLang="en-US" dirty="0" smtClean="0"/>
              <a:t>我的理解是在我們的應用程式當中和業務關係不大的一些需要在管道中做的事情可以使用，比如身份驗證，</a:t>
            </a:r>
            <a:r>
              <a:rPr lang="en-US" altLang="zh-CN" dirty="0" smtClean="0"/>
              <a:t>Session</a:t>
            </a:r>
            <a:r>
              <a:rPr lang="zh-CN" altLang="en-US" dirty="0" smtClean="0"/>
              <a:t>存儲，日誌記錄等。</a:t>
            </a:r>
            <a:endParaRPr lang="en-US" altLang="zh-CN" dirty="0" smtClean="0"/>
          </a:p>
          <a:p>
            <a:r>
              <a:rPr lang="zh-CN" altLang="en-US" dirty="0" smtClean="0"/>
              <a:t>其實我們的 </a:t>
            </a:r>
            <a:r>
              <a:rPr lang="en-US" altLang="zh-CN" dirty="0" smtClean="0"/>
              <a:t>asp.net core</a:t>
            </a:r>
            <a:r>
              <a:rPr lang="zh-CN" altLang="en-US" dirty="0" smtClean="0"/>
              <a:t>專案中本身已經包含了很多個中介軟體。</a:t>
            </a:r>
            <a:endParaRPr lang="zh-TW" altLang="en-US" dirty="0" smtClean="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14</a:t>
            </a:fld>
            <a:endParaRPr lang="en-US" dirty="0"/>
          </a:p>
        </p:txBody>
      </p:sp>
    </p:spTree>
    <p:extLst>
      <p:ext uri="{BB962C8B-B14F-4D97-AF65-F5344CB8AC3E}">
        <p14:creationId xmlns:p14="http://schemas.microsoft.com/office/powerpoint/2010/main" val="4157276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smtClean="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15</a:t>
            </a:fld>
            <a:endParaRPr lang="en-US"/>
          </a:p>
        </p:txBody>
      </p:sp>
    </p:spTree>
    <p:extLst>
      <p:ext uri="{BB962C8B-B14F-4D97-AF65-F5344CB8AC3E}">
        <p14:creationId xmlns:p14="http://schemas.microsoft.com/office/powerpoint/2010/main" val="333422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https://docs.microsoft.com/en-us/dotnet/articles/core/tools/project-json-to-csproj</a:t>
            </a:r>
            <a:endParaRPr lang="zh-TW" altLang="en-US" dirty="0"/>
          </a:p>
        </p:txBody>
      </p:sp>
      <p:sp>
        <p:nvSpPr>
          <p:cNvPr id="4" name="投影片編號版面配置區 3"/>
          <p:cNvSpPr>
            <a:spLocks noGrp="1"/>
          </p:cNvSpPr>
          <p:nvPr>
            <p:ph type="sldNum" sz="quarter" idx="10"/>
          </p:nvPr>
        </p:nvSpPr>
        <p:spPr/>
        <p:txBody>
          <a:bodyPr/>
          <a:lstStyle/>
          <a:p>
            <a:pPr>
              <a:defRPr/>
            </a:pPr>
            <a:fld id="{9FB787F8-C047-4544-9814-D5454F9CD39B}" type="slidenum">
              <a:rPr lang="en-US" smtClean="0"/>
              <a:pPr>
                <a:defRPr/>
              </a:pPr>
              <a:t>16</a:t>
            </a:fld>
            <a:endParaRPr lang="en-US"/>
          </a:p>
        </p:txBody>
      </p:sp>
    </p:spTree>
    <p:extLst>
      <p:ext uri="{BB962C8B-B14F-4D97-AF65-F5344CB8AC3E}">
        <p14:creationId xmlns:p14="http://schemas.microsoft.com/office/powerpoint/2010/main" val="91386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7955"/>
          <a:stretch/>
        </p:blipFill>
        <p:spPr>
          <a:xfrm>
            <a:off x="0" y="0"/>
            <a:ext cx="10972800" cy="6705600"/>
          </a:xfrm>
          <a:prstGeom prst="rect">
            <a:avLst/>
          </a:prstGeom>
        </p:spPr>
      </p:pic>
      <p:sp>
        <p:nvSpPr>
          <p:cNvPr id="2" name="Title 1"/>
          <p:cNvSpPr>
            <a:spLocks noGrp="1"/>
          </p:cNvSpPr>
          <p:nvPr>
            <p:ph type="title" hasCustomPrompt="1"/>
          </p:nvPr>
        </p:nvSpPr>
        <p:spPr>
          <a:xfrm>
            <a:off x="754063" y="2653508"/>
            <a:ext cx="9464675" cy="1325563"/>
          </a:xfrm>
          <a:prstGeom prst="rect">
            <a:avLst/>
          </a:prstGeom>
        </p:spPr>
        <p:txBody>
          <a:bodyPr/>
          <a:lstStyle>
            <a:lvl1pPr>
              <a:defRPr b="1">
                <a:solidFill>
                  <a:schemeClr val="bg1"/>
                </a:solidFill>
              </a:defRPr>
            </a:lvl1pPr>
          </a:lstStyle>
          <a:p>
            <a:r>
              <a:rPr lang="en-US" dirty="0" smtClean="0"/>
              <a:t>CLICK TO EDIT MASTER TITLE STYLE</a:t>
            </a:r>
            <a:endParaRPr lang="en-US" dirty="0"/>
          </a:p>
        </p:txBody>
      </p:sp>
      <p:grpSp>
        <p:nvGrpSpPr>
          <p:cNvPr id="3" name="Group 4"/>
          <p:cNvGrpSpPr>
            <a:grpSpLocks/>
          </p:cNvGrpSpPr>
          <p:nvPr userDrawn="1"/>
        </p:nvGrpSpPr>
        <p:grpSpPr bwMode="auto">
          <a:xfrm>
            <a:off x="350838" y="2509838"/>
            <a:ext cx="10271125" cy="1516062"/>
            <a:chOff x="228600" y="3195106"/>
            <a:chExt cx="10270597" cy="1517121"/>
          </a:xfrm>
        </p:grpSpPr>
        <p:cxnSp>
          <p:nvCxnSpPr>
            <p:cNvPr id="5" name="Straight Connector 4"/>
            <p:cNvCxnSpPr/>
            <p:nvPr/>
          </p:nvCxnSpPr>
          <p:spPr>
            <a:xfrm>
              <a:off x="228600"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22765"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 y="4310309"/>
              <a:ext cx="10270597"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TextBox 10"/>
            <p:cNvSpPr txBox="1">
              <a:spLocks noChangeArrowheads="1"/>
            </p:cNvSpPr>
            <p:nvPr/>
          </p:nvSpPr>
          <p:spPr bwMode="auto">
            <a:xfrm>
              <a:off x="5271828" y="4343670"/>
              <a:ext cx="400029" cy="36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en-US" sz="1800">
                  <a:solidFill>
                    <a:schemeClr val="bg1"/>
                  </a:solidFill>
                  <a:ea typeface="Aharoni" charset="0"/>
                  <a:cs typeface="Aharoni" charset="0"/>
                </a:rPr>
                <a:t>….</a:t>
              </a:r>
            </a:p>
          </p:txBody>
        </p:sp>
      </p:grpSp>
      <p:sp>
        <p:nvSpPr>
          <p:cNvPr id="9" name="Rectangle 8"/>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420225" y="5867400"/>
            <a:ext cx="10350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0" hasCustomPrompt="1"/>
          </p:nvPr>
        </p:nvSpPr>
        <p:spPr>
          <a:xfrm>
            <a:off x="3733800" y="2209800"/>
            <a:ext cx="3505200" cy="762000"/>
          </a:xfrm>
          <a:prstGeom prst="rect">
            <a:avLst/>
          </a:prstGeom>
        </p:spPr>
        <p:txBody>
          <a:bodyPr/>
          <a:lstStyle>
            <a:lvl1pPr marL="0" indent="0" algn="ctr">
              <a:buNone/>
              <a:defRPr baseline="0">
                <a:solidFill>
                  <a:schemeClr val="bg1"/>
                </a:solidFill>
              </a:defRPr>
            </a:lvl1pPr>
          </a:lstStyle>
          <a:p>
            <a:pPr lvl="0"/>
            <a:r>
              <a:rPr lang="en-US" dirty="0" smtClean="0"/>
              <a:t>CLICK TO EDIT</a:t>
            </a:r>
            <a:endParaRPr lang="en-US" dirty="0"/>
          </a:p>
        </p:txBody>
      </p:sp>
    </p:spTree>
    <p:extLst>
      <p:ext uri="{BB962C8B-B14F-4D97-AF65-F5344CB8AC3E}">
        <p14:creationId xmlns:p14="http://schemas.microsoft.com/office/powerpoint/2010/main" val="1657276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rgbClr val="3E4C5C"/>
        </a:solidFill>
        <a:effectLst/>
      </p:bgPr>
    </p:bg>
    <p:spTree>
      <p:nvGrpSpPr>
        <p:cNvPr id="1" name=""/>
        <p:cNvGrpSpPr/>
        <p:nvPr/>
      </p:nvGrpSpPr>
      <p:grpSpPr>
        <a:xfrm>
          <a:off x="0" y="0"/>
          <a:ext cx="0" cy="0"/>
          <a:chOff x="0" y="0"/>
          <a:chExt cx="0" cy="0"/>
        </a:xfrm>
      </p:grpSpPr>
      <p:sp>
        <p:nvSpPr>
          <p:cNvPr id="7" name="Rectangle 6"/>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cxnSp>
        <p:nvCxnSpPr>
          <p:cNvPr id="8" name="Straight Connector 7"/>
          <p:cNvCxnSpPr/>
          <p:nvPr userDrawn="1"/>
        </p:nvCxnSpPr>
        <p:spPr>
          <a:xfrm>
            <a:off x="457200" y="2039938"/>
            <a:ext cx="9753600"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5638800"/>
            <a:ext cx="9753600"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sz="quarter" idx="10" hasCustomPrompt="1"/>
          </p:nvPr>
        </p:nvSpPr>
        <p:spPr>
          <a:xfrm>
            <a:off x="1447800" y="486570"/>
            <a:ext cx="8305800" cy="1300956"/>
          </a:xfrm>
          <a:prstGeom prst="rect">
            <a:avLst/>
          </a:prstGeom>
        </p:spPr>
        <p:txBody>
          <a:bodyPr/>
          <a:lstStyle>
            <a:lvl1pPr marL="0" indent="0" algn="ctr">
              <a:buNone/>
              <a:defRPr sz="6600" b="1">
                <a:solidFill>
                  <a:schemeClr val="bg1"/>
                </a:solidFill>
                <a:latin typeface="+mj-lt"/>
              </a:defRPr>
            </a:lvl1pPr>
          </a:lstStyle>
          <a:p>
            <a:pPr lvl="0"/>
            <a:r>
              <a:rPr lang="en-US" dirty="0" smtClean="0"/>
              <a:t>CLICK </a:t>
            </a:r>
            <a:r>
              <a:rPr lang="en-US" smtClean="0"/>
              <a:t>TO EDIT</a:t>
            </a:r>
            <a:endParaRPr lang="en-US" dirty="0"/>
          </a:p>
        </p:txBody>
      </p:sp>
      <p:sp>
        <p:nvSpPr>
          <p:cNvPr id="22" name="Text Placeholder 21"/>
          <p:cNvSpPr>
            <a:spLocks noGrp="1"/>
          </p:cNvSpPr>
          <p:nvPr>
            <p:ph type="body" sz="quarter" idx="11"/>
          </p:nvPr>
        </p:nvSpPr>
        <p:spPr>
          <a:xfrm>
            <a:off x="2208213" y="1822152"/>
            <a:ext cx="8002587" cy="3022600"/>
          </a:xfrm>
          <a:prstGeom prst="rect">
            <a:avLst/>
          </a:prstGeom>
        </p:spPr>
        <p:txBody>
          <a:bodyPr wrap="none" lIns="0" rIns="0" anchor="t" anchorCtr="0"/>
          <a:lstStyle>
            <a:lvl1pPr marL="342900" marR="0" indent="-342900" algn="l" defTabSz="914400" rtl="0" eaLnBrk="0" fontAlgn="base" latinLnBrk="0" hangingPunct="0">
              <a:lnSpc>
                <a:spcPct val="250000"/>
              </a:lnSpc>
              <a:spcBef>
                <a:spcPts val="0"/>
              </a:spcBef>
              <a:spcAft>
                <a:spcPts val="0"/>
              </a:spcAft>
              <a:buClrTx/>
              <a:buSzTx/>
              <a:buFont typeface="Arial" charset="0"/>
              <a:buChar char="•"/>
              <a:tabLst/>
              <a:defRPr sz="3200" baseline="0">
                <a:solidFill>
                  <a:schemeClr val="bg1"/>
                </a:solidFill>
              </a:defRPr>
            </a:lvl1pPr>
          </a:lstStyle>
          <a:p>
            <a:pPr lvl="0"/>
            <a:r>
              <a:rPr lang="en-US" dirty="0" smtClean="0"/>
              <a:t>Click to edit</a:t>
            </a:r>
          </a:p>
          <a:p>
            <a:pPr lvl="0"/>
            <a:r>
              <a:rPr lang="en-US" dirty="0" smtClean="0"/>
              <a:t>Click to edit</a:t>
            </a:r>
          </a:p>
          <a:p>
            <a:pPr lvl="0"/>
            <a:r>
              <a:rPr lang="en-US" dirty="0" smtClean="0"/>
              <a:t>Click to edit</a:t>
            </a:r>
          </a:p>
        </p:txBody>
      </p:sp>
      <p:sp>
        <p:nvSpPr>
          <p:cNvPr id="23" name="Slide Number Placeholder 5"/>
          <p:cNvSpPr>
            <a:spLocks noGrp="1"/>
          </p:cNvSpPr>
          <p:nvPr>
            <p:ph type="sldNum" sz="quarter" idx="12"/>
          </p:nvPr>
        </p:nvSpPr>
        <p:spPr>
          <a:xfrm>
            <a:off x="7864475" y="6264275"/>
            <a:ext cx="2559050" cy="365125"/>
          </a:xfrm>
          <a:prstGeom prst="rect">
            <a:avLst/>
          </a:prstGeom>
        </p:spPr>
        <p:txBody>
          <a:bodyPr/>
          <a:lstStyle>
            <a:lvl1pPr algn="r">
              <a:defRPr smtClean="0">
                <a:solidFill>
                  <a:schemeClr val="bg1"/>
                </a:solidFill>
                <a:ea typeface="+mn-ea"/>
              </a:defRPr>
            </a:lvl1pPr>
          </a:lstStyle>
          <a:p>
            <a:pPr>
              <a:defRPr/>
            </a:pPr>
            <a:fld id="{48CBA00D-96CE-4D47-A0DE-CB1CA9748FB6}" type="slidenum">
              <a:rPr lang="en-US" altLang="en-US" smtClean="0"/>
              <a:pPr>
                <a:defRPr/>
              </a:pPr>
              <a:t>‹#›</a:t>
            </a:fld>
            <a:endParaRPr lang="en-US" altLang="en-US" dirty="0"/>
          </a:p>
        </p:txBody>
      </p:sp>
    </p:spTree>
    <p:extLst>
      <p:ext uri="{BB962C8B-B14F-4D97-AF65-F5344CB8AC3E}">
        <p14:creationId xmlns:p14="http://schemas.microsoft.com/office/powerpoint/2010/main" val="200927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Gamin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000" r="5000"/>
          <a:stretch/>
        </p:blipFill>
        <p:spPr>
          <a:xfrm>
            <a:off x="0" y="0"/>
            <a:ext cx="10972800" cy="6858000"/>
          </a:xfrm>
          <a:prstGeom prst="rect">
            <a:avLst/>
          </a:prstGeom>
        </p:spPr>
      </p:pic>
      <p:sp>
        <p:nvSpPr>
          <p:cNvPr id="2" name="Title 1"/>
          <p:cNvSpPr>
            <a:spLocks noGrp="1"/>
          </p:cNvSpPr>
          <p:nvPr>
            <p:ph type="title" hasCustomPrompt="1"/>
          </p:nvPr>
        </p:nvSpPr>
        <p:spPr>
          <a:xfrm>
            <a:off x="754063" y="3415508"/>
            <a:ext cx="9464675" cy="1325563"/>
          </a:xfrm>
          <a:prstGeom prst="rect">
            <a:avLst/>
          </a:prstGeom>
        </p:spPr>
        <p:txBody>
          <a:bodyPr/>
          <a:lstStyle>
            <a:lvl1pPr>
              <a:defRPr b="1">
                <a:solidFill>
                  <a:schemeClr val="bg1"/>
                </a:solidFill>
              </a:defRPr>
            </a:lvl1pPr>
          </a:lstStyle>
          <a:p>
            <a:r>
              <a:rPr lang="en-US" dirty="0" smtClean="0"/>
              <a:t>CLICK TO EDIT MASTER TITLE STYLE</a:t>
            </a:r>
            <a:endParaRPr lang="en-US" dirty="0"/>
          </a:p>
        </p:txBody>
      </p:sp>
      <p:grpSp>
        <p:nvGrpSpPr>
          <p:cNvPr id="3" name="Group 4"/>
          <p:cNvGrpSpPr>
            <a:grpSpLocks/>
          </p:cNvGrpSpPr>
          <p:nvPr userDrawn="1"/>
        </p:nvGrpSpPr>
        <p:grpSpPr bwMode="auto">
          <a:xfrm>
            <a:off x="350838" y="3271838"/>
            <a:ext cx="10271125" cy="1516062"/>
            <a:chOff x="228600" y="3195106"/>
            <a:chExt cx="10270597" cy="1517121"/>
          </a:xfrm>
        </p:grpSpPr>
        <p:cxnSp>
          <p:nvCxnSpPr>
            <p:cNvPr id="5" name="Straight Connector 4"/>
            <p:cNvCxnSpPr/>
            <p:nvPr/>
          </p:nvCxnSpPr>
          <p:spPr>
            <a:xfrm>
              <a:off x="228600"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22765"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 y="4310309"/>
              <a:ext cx="10270597"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TextBox 10"/>
            <p:cNvSpPr txBox="1">
              <a:spLocks noChangeArrowheads="1"/>
            </p:cNvSpPr>
            <p:nvPr/>
          </p:nvSpPr>
          <p:spPr bwMode="auto">
            <a:xfrm>
              <a:off x="5271828" y="4343670"/>
              <a:ext cx="400029" cy="36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en-US" sz="1800">
                  <a:solidFill>
                    <a:schemeClr val="bg1"/>
                  </a:solidFill>
                  <a:ea typeface="Aharoni" charset="0"/>
                  <a:cs typeface="Aharoni" charset="0"/>
                </a:rPr>
                <a:t>….</a:t>
              </a:r>
            </a:p>
          </p:txBody>
        </p:sp>
      </p:grpSp>
      <p:sp>
        <p:nvSpPr>
          <p:cNvPr id="14" name="Text Placeholder 13"/>
          <p:cNvSpPr>
            <a:spLocks noGrp="1"/>
          </p:cNvSpPr>
          <p:nvPr>
            <p:ph type="body" sz="quarter" idx="10" hasCustomPrompt="1"/>
          </p:nvPr>
        </p:nvSpPr>
        <p:spPr>
          <a:xfrm>
            <a:off x="3733800" y="2971800"/>
            <a:ext cx="3505200" cy="762000"/>
          </a:xfrm>
          <a:prstGeom prst="rect">
            <a:avLst/>
          </a:prstGeom>
        </p:spPr>
        <p:txBody>
          <a:bodyPr/>
          <a:lstStyle>
            <a:lvl1pPr marL="0" indent="0" algn="ctr">
              <a:buNone/>
              <a:defRPr baseline="0">
                <a:solidFill>
                  <a:schemeClr val="bg1"/>
                </a:solidFill>
              </a:defRPr>
            </a:lvl1pPr>
          </a:lstStyle>
          <a:p>
            <a:pPr lvl="0"/>
            <a:r>
              <a:rPr lang="en-US" dirty="0" smtClean="0"/>
              <a:t>CLICK TO EDIT</a:t>
            </a:r>
            <a:endParaRPr lang="en-US" dirty="0"/>
          </a:p>
        </p:txBody>
      </p:sp>
      <p:pic>
        <p:nvPicPr>
          <p:cNvPr id="15" name="Picture 1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5000" y="20574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9"/>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86250" y="2092325"/>
            <a:ext cx="6921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08550" y="193992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9"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420225" y="5867400"/>
            <a:ext cx="10350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Slide Gamin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000" r="5000"/>
          <a:stretch/>
        </p:blipFill>
        <p:spPr>
          <a:xfrm>
            <a:off x="0" y="0"/>
            <a:ext cx="10972800" cy="6858000"/>
          </a:xfrm>
          <a:prstGeom prst="rect">
            <a:avLst/>
          </a:prstGeom>
        </p:spPr>
      </p:pic>
      <p:sp>
        <p:nvSpPr>
          <p:cNvPr id="18" name="Rectangle 17"/>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userDrawn="1"/>
        </p:nvSpPr>
        <p:spPr>
          <a:xfrm>
            <a:off x="5105401" y="381000"/>
            <a:ext cx="5486400" cy="5999163"/>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2"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4800" y="5867400"/>
            <a:ext cx="10350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0" hasCustomPrompt="1"/>
          </p:nvPr>
        </p:nvSpPr>
        <p:spPr>
          <a:xfrm>
            <a:off x="5334000" y="685800"/>
            <a:ext cx="5029200" cy="53927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Rectangle 8"/>
          <p:cNvSpPr/>
          <p:nvPr userDrawn="1"/>
        </p:nvSpPr>
        <p:spPr>
          <a:xfrm>
            <a:off x="0" y="0"/>
            <a:ext cx="10972800" cy="68580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hasCustomPrompt="1"/>
          </p:nvPr>
        </p:nvSpPr>
        <p:spPr>
          <a:xfrm>
            <a:off x="754063" y="3415508"/>
            <a:ext cx="9464675" cy="1325563"/>
          </a:xfrm>
          <a:prstGeom prst="rect">
            <a:avLst/>
          </a:prstGeom>
        </p:spPr>
        <p:txBody>
          <a:bodyPr/>
          <a:lstStyle>
            <a:lvl1pPr>
              <a:defRPr b="1">
                <a:solidFill>
                  <a:schemeClr val="bg1"/>
                </a:solidFill>
              </a:defRPr>
            </a:lvl1pPr>
          </a:lstStyle>
          <a:p>
            <a:r>
              <a:rPr lang="en-US" dirty="0" smtClean="0"/>
              <a:t>CLICK TO EDIT MASTER TITLE STYLE</a:t>
            </a:r>
            <a:endParaRPr lang="en-US" dirty="0"/>
          </a:p>
        </p:txBody>
      </p:sp>
      <p:grpSp>
        <p:nvGrpSpPr>
          <p:cNvPr id="3" name="Group 4"/>
          <p:cNvGrpSpPr>
            <a:grpSpLocks/>
          </p:cNvGrpSpPr>
          <p:nvPr userDrawn="1"/>
        </p:nvGrpSpPr>
        <p:grpSpPr bwMode="auto">
          <a:xfrm>
            <a:off x="350838" y="3271838"/>
            <a:ext cx="10271125" cy="1516062"/>
            <a:chOff x="228600" y="3195106"/>
            <a:chExt cx="10270597" cy="1517121"/>
          </a:xfrm>
        </p:grpSpPr>
        <p:cxnSp>
          <p:nvCxnSpPr>
            <p:cNvPr id="5" name="Straight Connector 4"/>
            <p:cNvCxnSpPr/>
            <p:nvPr/>
          </p:nvCxnSpPr>
          <p:spPr>
            <a:xfrm>
              <a:off x="228600"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22765" y="3195106"/>
              <a:ext cx="3276432"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 y="4310309"/>
              <a:ext cx="10270597"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TextBox 10"/>
            <p:cNvSpPr txBox="1">
              <a:spLocks noChangeArrowheads="1"/>
            </p:cNvSpPr>
            <p:nvPr/>
          </p:nvSpPr>
          <p:spPr bwMode="auto">
            <a:xfrm>
              <a:off x="5271828" y="4343670"/>
              <a:ext cx="400029" cy="36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algn="ctr" eaLnBrk="1" hangingPunct="1">
                <a:spcBef>
                  <a:spcPct val="0"/>
                </a:spcBef>
                <a:buFontTx/>
                <a:buNone/>
              </a:pPr>
              <a:r>
                <a:rPr lang="en-US" altLang="en-US" sz="1800">
                  <a:solidFill>
                    <a:schemeClr val="bg1"/>
                  </a:solidFill>
                  <a:ea typeface="Aharoni" charset="0"/>
                  <a:cs typeface="Aharoni" charset="0"/>
                </a:rPr>
                <a:t>….</a:t>
              </a:r>
            </a:p>
          </p:txBody>
        </p:sp>
      </p:grpSp>
      <p:sp>
        <p:nvSpPr>
          <p:cNvPr id="14" name="Text Placeholder 13"/>
          <p:cNvSpPr>
            <a:spLocks noGrp="1"/>
          </p:cNvSpPr>
          <p:nvPr>
            <p:ph type="body" sz="quarter" idx="10" hasCustomPrompt="1"/>
          </p:nvPr>
        </p:nvSpPr>
        <p:spPr>
          <a:xfrm>
            <a:off x="3733800" y="2971800"/>
            <a:ext cx="3505200" cy="762000"/>
          </a:xfrm>
          <a:prstGeom prst="rect">
            <a:avLst/>
          </a:prstGeom>
        </p:spPr>
        <p:txBody>
          <a:bodyPr/>
          <a:lstStyle>
            <a:lvl1pPr marL="0" indent="0" algn="ctr">
              <a:buNone/>
              <a:defRPr baseline="0">
                <a:solidFill>
                  <a:schemeClr val="bg1"/>
                </a:solidFill>
              </a:defRPr>
            </a:lvl1pPr>
          </a:lstStyle>
          <a:p>
            <a:pPr lvl="0"/>
            <a:r>
              <a:rPr lang="en-US" dirty="0" smtClean="0"/>
              <a:t>CLICK TO EDIT</a:t>
            </a:r>
            <a:endParaRPr lang="en-US" dirty="0"/>
          </a:p>
        </p:txBody>
      </p:sp>
      <p:pic>
        <p:nvPicPr>
          <p:cNvPr id="12" name="Picture 2" descr="D:\VISUALS\NL icons png\book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26013" y="1676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445625" y="450850"/>
            <a:ext cx="9810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Rectangle 8"/>
          <p:cNvSpPr/>
          <p:nvPr userDrawn="1"/>
        </p:nvSpPr>
        <p:spPr>
          <a:xfrm>
            <a:off x="0" y="0"/>
            <a:ext cx="10972800" cy="6858000"/>
          </a:xfrm>
          <a:prstGeom prst="rect">
            <a:avLst/>
          </a:prstGeom>
          <a:solidFill>
            <a:srgbClr val="333E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 Placeholder 13"/>
          <p:cNvSpPr>
            <a:spLocks noGrp="1"/>
          </p:cNvSpPr>
          <p:nvPr>
            <p:ph type="body" sz="quarter" idx="10" hasCustomPrompt="1"/>
          </p:nvPr>
        </p:nvSpPr>
        <p:spPr>
          <a:xfrm>
            <a:off x="3886200" y="2438400"/>
            <a:ext cx="3505200" cy="762000"/>
          </a:xfrm>
          <a:prstGeom prst="rect">
            <a:avLst/>
          </a:prstGeom>
        </p:spPr>
        <p:txBody>
          <a:bodyPr/>
          <a:lstStyle>
            <a:lvl1pPr marL="0" indent="0" algn="ctr">
              <a:buNone/>
              <a:defRPr sz="2000" baseline="0">
                <a:solidFill>
                  <a:schemeClr val="bg1"/>
                </a:solidFill>
              </a:defRPr>
            </a:lvl1pPr>
          </a:lstStyle>
          <a:p>
            <a:pPr lvl="0"/>
            <a:r>
              <a:rPr lang="en-US" dirty="0" smtClean="0"/>
              <a:t>Click To Edit</a:t>
            </a:r>
            <a:endParaRPr lang="en-US" dirty="0"/>
          </a:p>
        </p:txBody>
      </p:sp>
      <p:pic>
        <p:nvPicPr>
          <p:cNvPr id="16"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448800" y="452438"/>
            <a:ext cx="9779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p:cNvCxnSpPr/>
          <p:nvPr userDrawn="1"/>
        </p:nvCxnSpPr>
        <p:spPr>
          <a:xfrm>
            <a:off x="457200" y="4419600"/>
            <a:ext cx="9753600"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57200" y="2667000"/>
            <a:ext cx="4343400"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403975" y="2667000"/>
            <a:ext cx="3883025" cy="0"/>
          </a:xfrm>
          <a:prstGeom prst="line">
            <a:avLst/>
          </a:prstGeom>
          <a:ln w="31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1" hasCustomPrompt="1"/>
          </p:nvPr>
        </p:nvSpPr>
        <p:spPr>
          <a:xfrm>
            <a:off x="4919663" y="3292277"/>
            <a:ext cx="5867400" cy="914400"/>
          </a:xfrm>
          <a:prstGeom prst="rect">
            <a:avLst/>
          </a:prstGeom>
        </p:spPr>
        <p:txBody>
          <a:bodyPr lIns="91440"/>
          <a:lstStyle>
            <a:lvl1pPr marL="0" indent="0">
              <a:buNone/>
              <a:defRPr sz="6000" b="1">
                <a:solidFill>
                  <a:schemeClr val="bg1"/>
                </a:solidFill>
              </a:defRPr>
            </a:lvl1pPr>
          </a:lstStyle>
          <a:p>
            <a:pPr lvl="0"/>
            <a:r>
              <a:rPr lang="en-US" dirty="0" smtClean="0"/>
              <a:t>CLICK </a:t>
            </a:r>
            <a:r>
              <a:rPr lang="en-US" smtClean="0"/>
              <a:t>TO EDIT</a:t>
            </a:r>
            <a:endParaRPr lang="en-US" dirty="0"/>
          </a:p>
        </p:txBody>
      </p:sp>
      <p:sp>
        <p:nvSpPr>
          <p:cNvPr id="20" name="Text Placeholder 9"/>
          <p:cNvSpPr>
            <a:spLocks noGrp="1"/>
          </p:cNvSpPr>
          <p:nvPr>
            <p:ph type="body" sz="quarter" idx="12" hasCustomPrompt="1"/>
          </p:nvPr>
        </p:nvSpPr>
        <p:spPr>
          <a:xfrm>
            <a:off x="4919663" y="2819400"/>
            <a:ext cx="5867400" cy="914400"/>
          </a:xfrm>
          <a:prstGeom prst="rect">
            <a:avLst/>
          </a:prstGeom>
        </p:spPr>
        <p:txBody>
          <a:bodyPr lIns="91440"/>
          <a:lstStyle>
            <a:lvl1pPr marL="0" indent="0">
              <a:buNone/>
              <a:defRPr sz="4400" b="1">
                <a:solidFill>
                  <a:schemeClr val="bg1"/>
                </a:solidFill>
              </a:defRPr>
            </a:lvl1pPr>
          </a:lstStyle>
          <a:p>
            <a:pPr lvl="0"/>
            <a:r>
              <a:rPr lang="en-US" dirty="0" smtClean="0"/>
              <a:t>CLICK </a:t>
            </a:r>
            <a:r>
              <a:rPr lang="en-US" smtClean="0"/>
              <a:t>TO EDIT</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0000"/>
          <a:stretch/>
        </p:blipFill>
        <p:spPr>
          <a:xfrm>
            <a:off x="0" y="0"/>
            <a:ext cx="10972800" cy="6858000"/>
          </a:xfrm>
          <a:prstGeom prst="rect">
            <a:avLst/>
          </a:prstGeom>
        </p:spPr>
      </p:pic>
      <p:sp>
        <p:nvSpPr>
          <p:cNvPr id="7" name="Rectangle 6"/>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
        <p:nvSpPr>
          <p:cNvPr id="20" name="Text Placeholder 19"/>
          <p:cNvSpPr>
            <a:spLocks noGrp="1"/>
          </p:cNvSpPr>
          <p:nvPr>
            <p:ph type="body" sz="quarter" idx="10" hasCustomPrompt="1"/>
          </p:nvPr>
        </p:nvSpPr>
        <p:spPr>
          <a:xfrm>
            <a:off x="523875" y="3108933"/>
            <a:ext cx="6324600" cy="1183877"/>
          </a:xfrm>
          <a:prstGeom prst="rect">
            <a:avLst/>
          </a:prstGeom>
        </p:spPr>
        <p:txBody>
          <a:bodyPr/>
          <a:lstStyle>
            <a:lvl1pPr marL="0" indent="0" algn="l">
              <a:lnSpc>
                <a:spcPct val="100000"/>
              </a:lnSpc>
              <a:buNone/>
              <a:defRPr sz="4400" b="1">
                <a:solidFill>
                  <a:srgbClr val="FF8500"/>
                </a:solidFill>
                <a:latin typeface="+mj-lt"/>
              </a:defRPr>
            </a:lvl1pPr>
          </a:lstStyle>
          <a:p>
            <a:pPr lvl="0"/>
            <a:r>
              <a:rPr lang="en-US" dirty="0" smtClean="0"/>
              <a:t>CLICK </a:t>
            </a:r>
            <a:r>
              <a:rPr lang="en-US" smtClean="0"/>
              <a:t>TO EDIT</a:t>
            </a:r>
            <a:endParaRPr lang="en-US" dirty="0"/>
          </a:p>
        </p:txBody>
      </p:sp>
      <p:sp>
        <p:nvSpPr>
          <p:cNvPr id="22" name="Text Placeholder 21"/>
          <p:cNvSpPr>
            <a:spLocks noGrp="1"/>
          </p:cNvSpPr>
          <p:nvPr>
            <p:ph type="body" sz="quarter" idx="11"/>
          </p:nvPr>
        </p:nvSpPr>
        <p:spPr>
          <a:xfrm>
            <a:off x="523875" y="2568885"/>
            <a:ext cx="6324600" cy="844848"/>
          </a:xfrm>
          <a:prstGeom prst="rect">
            <a:avLst/>
          </a:prstGeom>
        </p:spPr>
        <p:txBody>
          <a:bodyPr wrap="none" lIns="91440" rIns="91440" anchor="t" anchorCtr="0"/>
          <a:lstStyle>
            <a:lvl1pPr marL="0" marR="0" indent="0" algn="l" defTabSz="914400" rtl="0" eaLnBrk="0" fontAlgn="base" latinLnBrk="0" hangingPunct="0">
              <a:lnSpc>
                <a:spcPct val="100000"/>
              </a:lnSpc>
              <a:spcBef>
                <a:spcPts val="0"/>
              </a:spcBef>
              <a:spcAft>
                <a:spcPts val="0"/>
              </a:spcAft>
              <a:buClrTx/>
              <a:buSzTx/>
              <a:buFont typeface="Arial" charset="0"/>
              <a:buNone/>
              <a:tabLst/>
              <a:defRPr sz="3200" baseline="0">
                <a:solidFill>
                  <a:srgbClr val="3E4C5C"/>
                </a:solidFill>
              </a:defRPr>
            </a:lvl1pPr>
          </a:lstStyle>
          <a:p>
            <a:pPr lvl="0"/>
            <a:r>
              <a:rPr lang="en-US" dirty="0" smtClean="0"/>
              <a:t>Click </a:t>
            </a:r>
            <a:r>
              <a:rPr lang="en-US" smtClean="0"/>
              <a:t>to edit</a:t>
            </a:r>
            <a:endParaRPr lang="en-US" dirty="0" smtClean="0"/>
          </a:p>
        </p:txBody>
      </p:sp>
      <p:sp>
        <p:nvSpPr>
          <p:cNvPr id="9" name="Text Placeholder 19"/>
          <p:cNvSpPr>
            <a:spLocks noGrp="1"/>
          </p:cNvSpPr>
          <p:nvPr>
            <p:ph type="body" sz="quarter" idx="12" hasCustomPrompt="1"/>
          </p:nvPr>
        </p:nvSpPr>
        <p:spPr>
          <a:xfrm>
            <a:off x="523875" y="3563356"/>
            <a:ext cx="6324600" cy="1183877"/>
          </a:xfrm>
          <a:prstGeom prst="rect">
            <a:avLst/>
          </a:prstGeom>
        </p:spPr>
        <p:txBody>
          <a:bodyPr/>
          <a:lstStyle>
            <a:lvl1pPr marL="0" indent="0" algn="l">
              <a:lnSpc>
                <a:spcPct val="100000"/>
              </a:lnSpc>
              <a:buNone/>
              <a:defRPr sz="6000" b="1">
                <a:solidFill>
                  <a:srgbClr val="3E4C5C"/>
                </a:solidFill>
                <a:latin typeface="+mj-lt"/>
              </a:defRPr>
            </a:lvl1pPr>
          </a:lstStyle>
          <a:p>
            <a:pPr lvl="0"/>
            <a:r>
              <a:rPr lang="en-US" dirty="0" smtClean="0"/>
              <a:t>CLICK </a:t>
            </a:r>
            <a:r>
              <a:rPr lang="en-US" smtClean="0"/>
              <a:t>TO EDIT</a:t>
            </a:r>
            <a:endParaRPr lang="en-US" dirty="0"/>
          </a:p>
        </p:txBody>
      </p:sp>
      <p:pic>
        <p:nvPicPr>
          <p:cNvPr id="10"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570830"/>
            <a:ext cx="9810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000" r="5000"/>
          <a:stretch/>
        </p:blipFill>
        <p:spPr>
          <a:xfrm>
            <a:off x="0" y="0"/>
            <a:ext cx="10972800" cy="6858000"/>
          </a:xfrm>
          <a:prstGeom prst="rect">
            <a:avLst/>
          </a:prstGeom>
        </p:spPr>
      </p:pic>
      <p:sp>
        <p:nvSpPr>
          <p:cNvPr id="7" name="Rectangle 6"/>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
        <p:nvSpPr>
          <p:cNvPr id="20" name="Text Placeholder 19"/>
          <p:cNvSpPr>
            <a:spLocks noGrp="1"/>
          </p:cNvSpPr>
          <p:nvPr>
            <p:ph type="body" sz="quarter" idx="10" hasCustomPrompt="1"/>
          </p:nvPr>
        </p:nvSpPr>
        <p:spPr>
          <a:xfrm>
            <a:off x="2971800" y="2521248"/>
            <a:ext cx="6324600" cy="1183877"/>
          </a:xfrm>
          <a:prstGeom prst="rect">
            <a:avLst/>
          </a:prstGeom>
        </p:spPr>
        <p:txBody>
          <a:bodyPr/>
          <a:lstStyle>
            <a:lvl1pPr marL="0" indent="0" algn="l">
              <a:lnSpc>
                <a:spcPct val="100000"/>
              </a:lnSpc>
              <a:buNone/>
              <a:defRPr sz="4400" b="1">
                <a:solidFill>
                  <a:srgbClr val="FF8500"/>
                </a:solidFill>
                <a:latin typeface="+mj-lt"/>
              </a:defRPr>
            </a:lvl1pPr>
          </a:lstStyle>
          <a:p>
            <a:pPr lvl="0"/>
            <a:r>
              <a:rPr lang="en-US" dirty="0" smtClean="0"/>
              <a:t>CLICK </a:t>
            </a:r>
            <a:r>
              <a:rPr lang="en-US" smtClean="0"/>
              <a:t>TO EDIT</a:t>
            </a:r>
            <a:endParaRPr lang="en-US" dirty="0"/>
          </a:p>
        </p:txBody>
      </p:sp>
      <p:sp>
        <p:nvSpPr>
          <p:cNvPr id="22" name="Text Placeholder 21"/>
          <p:cNvSpPr>
            <a:spLocks noGrp="1"/>
          </p:cNvSpPr>
          <p:nvPr>
            <p:ph type="body" sz="quarter" idx="11"/>
          </p:nvPr>
        </p:nvSpPr>
        <p:spPr>
          <a:xfrm>
            <a:off x="2971800" y="1981200"/>
            <a:ext cx="6324600" cy="844848"/>
          </a:xfrm>
          <a:prstGeom prst="rect">
            <a:avLst/>
          </a:prstGeom>
        </p:spPr>
        <p:txBody>
          <a:bodyPr wrap="none" lIns="91440" rIns="91440" anchor="t" anchorCtr="0"/>
          <a:lstStyle>
            <a:lvl1pPr marL="0" marR="0" indent="0" algn="l" defTabSz="914400" rtl="0" eaLnBrk="0" fontAlgn="base" latinLnBrk="0" hangingPunct="0">
              <a:lnSpc>
                <a:spcPct val="100000"/>
              </a:lnSpc>
              <a:spcBef>
                <a:spcPts val="0"/>
              </a:spcBef>
              <a:spcAft>
                <a:spcPts val="0"/>
              </a:spcAft>
              <a:buClrTx/>
              <a:buSzTx/>
              <a:buFont typeface="Arial" charset="0"/>
              <a:buNone/>
              <a:tabLst/>
              <a:defRPr sz="3200" baseline="0">
                <a:solidFill>
                  <a:srgbClr val="3E4C5C"/>
                </a:solidFill>
              </a:defRPr>
            </a:lvl1pPr>
          </a:lstStyle>
          <a:p>
            <a:pPr lvl="0"/>
            <a:r>
              <a:rPr lang="en-US" dirty="0" smtClean="0"/>
              <a:t>Click </a:t>
            </a:r>
            <a:r>
              <a:rPr lang="en-US" smtClean="0"/>
              <a:t>to edit</a:t>
            </a:r>
            <a:endParaRPr lang="en-US" dirty="0" smtClean="0"/>
          </a:p>
        </p:txBody>
      </p:sp>
      <p:sp>
        <p:nvSpPr>
          <p:cNvPr id="9" name="Text Placeholder 19"/>
          <p:cNvSpPr>
            <a:spLocks noGrp="1"/>
          </p:cNvSpPr>
          <p:nvPr>
            <p:ph type="body" sz="quarter" idx="12" hasCustomPrompt="1"/>
          </p:nvPr>
        </p:nvSpPr>
        <p:spPr>
          <a:xfrm>
            <a:off x="2971800" y="2975671"/>
            <a:ext cx="6324600" cy="1183877"/>
          </a:xfrm>
          <a:prstGeom prst="rect">
            <a:avLst/>
          </a:prstGeom>
        </p:spPr>
        <p:txBody>
          <a:bodyPr/>
          <a:lstStyle>
            <a:lvl1pPr marL="0" indent="0" algn="l">
              <a:lnSpc>
                <a:spcPct val="100000"/>
              </a:lnSpc>
              <a:buNone/>
              <a:defRPr sz="6000" b="1">
                <a:solidFill>
                  <a:srgbClr val="3E4C5C"/>
                </a:solidFill>
                <a:latin typeface="+mj-lt"/>
              </a:defRPr>
            </a:lvl1pPr>
          </a:lstStyle>
          <a:p>
            <a:pPr lvl="0"/>
            <a:r>
              <a:rPr lang="en-US" dirty="0" smtClean="0"/>
              <a:t>CLICK </a:t>
            </a:r>
            <a:r>
              <a:rPr lang="en-US" smtClean="0"/>
              <a:t>TO EDIT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Slide 1">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3977" r="3977"/>
          <a:stretch/>
        </p:blipFill>
        <p:spPr>
          <a:xfrm>
            <a:off x="0" y="0"/>
            <a:ext cx="10972800" cy="6705600"/>
          </a:xfrm>
          <a:prstGeom prst="rect">
            <a:avLst/>
          </a:prstGeom>
        </p:spPr>
      </p:pic>
      <p:sp>
        <p:nvSpPr>
          <p:cNvPr id="7" name="Rectangle 6"/>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
        <p:nvSpPr>
          <p:cNvPr id="12" name="Text Placeholder 19"/>
          <p:cNvSpPr>
            <a:spLocks noGrp="1"/>
          </p:cNvSpPr>
          <p:nvPr>
            <p:ph type="body" sz="quarter" idx="10" hasCustomPrompt="1"/>
          </p:nvPr>
        </p:nvSpPr>
        <p:spPr>
          <a:xfrm>
            <a:off x="5705475" y="2399192"/>
            <a:ext cx="6324600" cy="1183877"/>
          </a:xfrm>
          <a:prstGeom prst="rect">
            <a:avLst/>
          </a:prstGeom>
        </p:spPr>
        <p:txBody>
          <a:bodyPr/>
          <a:lstStyle>
            <a:lvl1pPr marL="0" indent="0" algn="l">
              <a:lnSpc>
                <a:spcPct val="100000"/>
              </a:lnSpc>
              <a:buNone/>
              <a:defRPr sz="4400" b="1">
                <a:solidFill>
                  <a:srgbClr val="3E4C5C"/>
                </a:solidFill>
                <a:latin typeface="+mj-lt"/>
              </a:defRPr>
            </a:lvl1pPr>
          </a:lstStyle>
          <a:p>
            <a:pPr lvl="0"/>
            <a:r>
              <a:rPr lang="en-US" dirty="0" smtClean="0"/>
              <a:t>CLICK </a:t>
            </a:r>
            <a:r>
              <a:rPr lang="en-US" smtClean="0"/>
              <a:t>TO EDIT</a:t>
            </a:r>
            <a:endParaRPr lang="en-US" dirty="0"/>
          </a:p>
        </p:txBody>
      </p:sp>
      <p:sp>
        <p:nvSpPr>
          <p:cNvPr id="13" name="Text Placeholder 21"/>
          <p:cNvSpPr>
            <a:spLocks noGrp="1"/>
          </p:cNvSpPr>
          <p:nvPr>
            <p:ph type="body" sz="quarter" idx="11"/>
          </p:nvPr>
        </p:nvSpPr>
        <p:spPr>
          <a:xfrm>
            <a:off x="5705475" y="1859144"/>
            <a:ext cx="6324600" cy="844848"/>
          </a:xfrm>
          <a:prstGeom prst="rect">
            <a:avLst/>
          </a:prstGeom>
        </p:spPr>
        <p:txBody>
          <a:bodyPr wrap="none" lIns="91440" rIns="91440" anchor="t" anchorCtr="0"/>
          <a:lstStyle>
            <a:lvl1pPr marL="0" marR="0" indent="0" algn="l" defTabSz="914400" rtl="0" eaLnBrk="0" fontAlgn="base" latinLnBrk="0" hangingPunct="0">
              <a:lnSpc>
                <a:spcPct val="100000"/>
              </a:lnSpc>
              <a:spcBef>
                <a:spcPts val="0"/>
              </a:spcBef>
              <a:spcAft>
                <a:spcPts val="0"/>
              </a:spcAft>
              <a:buClrTx/>
              <a:buSzTx/>
              <a:buFont typeface="Arial" charset="0"/>
              <a:buNone/>
              <a:tabLst/>
              <a:defRPr sz="3200" baseline="0">
                <a:solidFill>
                  <a:srgbClr val="3E4C5C"/>
                </a:solidFill>
              </a:defRPr>
            </a:lvl1pPr>
          </a:lstStyle>
          <a:p>
            <a:pPr lvl="0"/>
            <a:r>
              <a:rPr lang="en-US" dirty="0" smtClean="0"/>
              <a:t>Click </a:t>
            </a:r>
            <a:r>
              <a:rPr lang="en-US" smtClean="0"/>
              <a:t>to edit</a:t>
            </a:r>
            <a:endParaRPr lang="en-US" dirty="0" smtClean="0"/>
          </a:p>
        </p:txBody>
      </p:sp>
      <p:sp>
        <p:nvSpPr>
          <p:cNvPr id="14" name="Text Placeholder 19"/>
          <p:cNvSpPr>
            <a:spLocks noGrp="1"/>
          </p:cNvSpPr>
          <p:nvPr>
            <p:ph type="body" sz="quarter" idx="12" hasCustomPrompt="1"/>
          </p:nvPr>
        </p:nvSpPr>
        <p:spPr>
          <a:xfrm>
            <a:off x="5705475" y="2853615"/>
            <a:ext cx="6324600" cy="1183877"/>
          </a:xfrm>
          <a:prstGeom prst="rect">
            <a:avLst/>
          </a:prstGeom>
        </p:spPr>
        <p:txBody>
          <a:bodyPr/>
          <a:lstStyle>
            <a:lvl1pPr marL="0" indent="0" algn="l">
              <a:lnSpc>
                <a:spcPct val="100000"/>
              </a:lnSpc>
              <a:buNone/>
              <a:defRPr sz="6000" b="1">
                <a:solidFill>
                  <a:srgbClr val="3E4C5C"/>
                </a:solidFill>
                <a:latin typeface="+mj-lt"/>
              </a:defRPr>
            </a:lvl1pPr>
          </a:lstStyle>
          <a:p>
            <a:pPr lvl="0"/>
            <a:r>
              <a:rPr lang="en-US" dirty="0" smtClean="0"/>
              <a:t>CLICK </a:t>
            </a:r>
            <a:r>
              <a:rPr lang="en-US" smtClean="0"/>
              <a:t>TO EDIT</a:t>
            </a:r>
            <a:endParaRPr lang="en-US" dirty="0"/>
          </a:p>
        </p:txBody>
      </p:sp>
      <p:pic>
        <p:nvPicPr>
          <p:cNvPr id="15"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791200" y="570830"/>
            <a:ext cx="9810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lide Number Placeholder 5"/>
          <p:cNvSpPr>
            <a:spLocks noGrp="1"/>
          </p:cNvSpPr>
          <p:nvPr>
            <p:ph type="sldNum" sz="quarter" idx="13"/>
          </p:nvPr>
        </p:nvSpPr>
        <p:spPr>
          <a:xfrm>
            <a:off x="7864475" y="6264275"/>
            <a:ext cx="2559050" cy="365125"/>
          </a:xfrm>
          <a:prstGeom prst="rect">
            <a:avLst/>
          </a:prstGeom>
        </p:spPr>
        <p:txBody>
          <a:bodyPr/>
          <a:lstStyle>
            <a:lvl1pPr algn="r">
              <a:defRPr smtClean="0">
                <a:ea typeface="+mn-ea"/>
              </a:defRPr>
            </a:lvl1pPr>
          </a:lstStyle>
          <a:p>
            <a:pPr>
              <a:defRPr/>
            </a:pPr>
            <a:fld id="{48CBA00D-96CE-4D47-A0DE-CB1CA9748FB6}" type="slidenum">
              <a:rPr lang="en-US" altLang="en-US" smtClean="0"/>
              <a:pPr>
                <a:defRPr/>
              </a:pPr>
              <a:t>‹#›</a:t>
            </a:fld>
            <a:endParaRPr lang="en-US"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Slide 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430" r="4430"/>
          <a:stretch/>
        </p:blipFill>
        <p:spPr>
          <a:xfrm>
            <a:off x="0" y="0"/>
            <a:ext cx="10972800" cy="6772276"/>
          </a:xfrm>
          <a:prstGeom prst="rect">
            <a:avLst/>
          </a:prstGeom>
        </p:spPr>
      </p:pic>
      <p:sp>
        <p:nvSpPr>
          <p:cNvPr id="7" name="Rectangle 6"/>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
        <p:nvSpPr>
          <p:cNvPr id="20" name="Text Placeholder 19"/>
          <p:cNvSpPr>
            <a:spLocks noGrp="1"/>
          </p:cNvSpPr>
          <p:nvPr>
            <p:ph type="body" sz="quarter" idx="10" hasCustomPrompt="1"/>
          </p:nvPr>
        </p:nvSpPr>
        <p:spPr>
          <a:xfrm>
            <a:off x="523875" y="2399192"/>
            <a:ext cx="6324600" cy="1183877"/>
          </a:xfrm>
          <a:prstGeom prst="rect">
            <a:avLst/>
          </a:prstGeom>
        </p:spPr>
        <p:txBody>
          <a:bodyPr/>
          <a:lstStyle>
            <a:lvl1pPr marL="0" indent="0" algn="l">
              <a:lnSpc>
                <a:spcPct val="100000"/>
              </a:lnSpc>
              <a:buNone/>
              <a:defRPr sz="4400" b="1">
                <a:solidFill>
                  <a:srgbClr val="3E4C5C"/>
                </a:solidFill>
                <a:latin typeface="+mj-lt"/>
              </a:defRPr>
            </a:lvl1pPr>
          </a:lstStyle>
          <a:p>
            <a:pPr lvl="0"/>
            <a:r>
              <a:rPr lang="en-US" dirty="0" smtClean="0"/>
              <a:t>CLICK </a:t>
            </a:r>
            <a:r>
              <a:rPr lang="en-US" smtClean="0"/>
              <a:t>TO EDIT</a:t>
            </a:r>
            <a:endParaRPr lang="en-US" dirty="0"/>
          </a:p>
        </p:txBody>
      </p:sp>
      <p:sp>
        <p:nvSpPr>
          <p:cNvPr id="22" name="Text Placeholder 21"/>
          <p:cNvSpPr>
            <a:spLocks noGrp="1"/>
          </p:cNvSpPr>
          <p:nvPr>
            <p:ph type="body" sz="quarter" idx="11"/>
          </p:nvPr>
        </p:nvSpPr>
        <p:spPr>
          <a:xfrm>
            <a:off x="523875" y="1859144"/>
            <a:ext cx="6324600" cy="844848"/>
          </a:xfrm>
          <a:prstGeom prst="rect">
            <a:avLst/>
          </a:prstGeom>
        </p:spPr>
        <p:txBody>
          <a:bodyPr wrap="none" lIns="91440" rIns="91440" anchor="t" anchorCtr="0"/>
          <a:lstStyle>
            <a:lvl1pPr marL="0" marR="0" indent="0" algn="l" defTabSz="914400" rtl="0" eaLnBrk="0" fontAlgn="base" latinLnBrk="0" hangingPunct="0">
              <a:lnSpc>
                <a:spcPct val="100000"/>
              </a:lnSpc>
              <a:spcBef>
                <a:spcPts val="0"/>
              </a:spcBef>
              <a:spcAft>
                <a:spcPts val="0"/>
              </a:spcAft>
              <a:buClrTx/>
              <a:buSzTx/>
              <a:buFont typeface="Arial" charset="0"/>
              <a:buNone/>
              <a:tabLst/>
              <a:defRPr sz="3200" baseline="0">
                <a:solidFill>
                  <a:srgbClr val="3E4C5C"/>
                </a:solidFill>
              </a:defRPr>
            </a:lvl1pPr>
          </a:lstStyle>
          <a:p>
            <a:pPr lvl="0"/>
            <a:r>
              <a:rPr lang="en-US" dirty="0" smtClean="0"/>
              <a:t>Click </a:t>
            </a:r>
            <a:r>
              <a:rPr lang="en-US" smtClean="0"/>
              <a:t>to edit</a:t>
            </a:r>
            <a:endParaRPr lang="en-US" dirty="0" smtClean="0"/>
          </a:p>
        </p:txBody>
      </p:sp>
      <p:sp>
        <p:nvSpPr>
          <p:cNvPr id="9" name="Text Placeholder 19"/>
          <p:cNvSpPr>
            <a:spLocks noGrp="1"/>
          </p:cNvSpPr>
          <p:nvPr>
            <p:ph type="body" sz="quarter" idx="12" hasCustomPrompt="1"/>
          </p:nvPr>
        </p:nvSpPr>
        <p:spPr>
          <a:xfrm>
            <a:off x="523875" y="2853615"/>
            <a:ext cx="6324600" cy="1183877"/>
          </a:xfrm>
          <a:prstGeom prst="rect">
            <a:avLst/>
          </a:prstGeom>
        </p:spPr>
        <p:txBody>
          <a:bodyPr/>
          <a:lstStyle>
            <a:lvl1pPr marL="0" indent="0" algn="l">
              <a:lnSpc>
                <a:spcPct val="100000"/>
              </a:lnSpc>
              <a:buNone/>
              <a:defRPr sz="6000" b="1">
                <a:solidFill>
                  <a:srgbClr val="3E4C5C"/>
                </a:solidFill>
                <a:latin typeface="+mj-lt"/>
              </a:defRPr>
            </a:lvl1pPr>
          </a:lstStyle>
          <a:p>
            <a:pPr lvl="0"/>
            <a:r>
              <a:rPr lang="en-US" dirty="0" smtClean="0"/>
              <a:t>CLICK </a:t>
            </a:r>
            <a:r>
              <a:rPr lang="en-US" smtClean="0"/>
              <a:t>TO EDIT</a:t>
            </a:r>
            <a:endParaRPr lang="en-US" dirty="0"/>
          </a:p>
        </p:txBody>
      </p:sp>
      <p:pic>
        <p:nvPicPr>
          <p:cNvPr id="10"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570830"/>
            <a:ext cx="9810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5"/>
          <p:cNvSpPr>
            <a:spLocks noGrp="1"/>
          </p:cNvSpPr>
          <p:nvPr>
            <p:ph type="sldNum" sz="quarter" idx="13"/>
          </p:nvPr>
        </p:nvSpPr>
        <p:spPr>
          <a:xfrm>
            <a:off x="523875" y="6264275"/>
            <a:ext cx="2559050" cy="365125"/>
          </a:xfrm>
          <a:prstGeom prst="rect">
            <a:avLst/>
          </a:prstGeom>
        </p:spPr>
        <p:txBody>
          <a:bodyPr/>
          <a:lstStyle>
            <a:lvl1pPr algn="l">
              <a:defRPr smtClean="0">
                <a:ea typeface="+mn-ea"/>
              </a:defRPr>
            </a:lvl1pPr>
          </a:lstStyle>
          <a:p>
            <a:pPr>
              <a:defRPr/>
            </a:pPr>
            <a:fld id="{48CBA00D-96CE-4D47-A0DE-CB1CA9748FB6}" type="slidenum">
              <a:rPr lang="en-US" altLang="en-US" smtClean="0"/>
              <a:pPr>
                <a:defRPr/>
              </a:pPr>
              <a:t>‹#›</a:t>
            </a:fld>
            <a:endParaRPr lang="en-US"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7" name="Picture 4"/>
          <p:cNvPicPr>
            <a:picLocks noChangeAspect="1"/>
          </p:cNvPicPr>
          <p:nvPr userDrawn="1"/>
        </p:nvPicPr>
        <p:blipFill>
          <a:blip r:embed="rId2">
            <a:extLst>
              <a:ext uri="{28A0092B-C50C-407E-A947-70E740481C1C}">
                <a14:useLocalDpi xmlns:a14="http://schemas.microsoft.com/office/drawing/2010/main" val="0"/>
              </a:ext>
            </a:extLst>
          </a:blip>
          <a:srcRect l="5000" r="5000"/>
          <a:stretch>
            <a:fillRect/>
          </a:stretch>
        </p:blipFill>
        <p:spPr bwMode="auto">
          <a:xfrm>
            <a:off x="0" y="0"/>
            <a:ext cx="109728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9275" y="609600"/>
            <a:ext cx="9874250" cy="1143000"/>
          </a:xfrm>
          <a:prstGeom prst="rect">
            <a:avLst/>
          </a:prstGeom>
        </p:spPr>
        <p:txBody>
          <a:bodyPr/>
          <a:lstStyle>
            <a:lvl1pPr algn="l">
              <a:defRPr sz="4000" b="1">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549275" y="2382891"/>
            <a:ext cx="9874250" cy="340831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7864475" y="6264275"/>
            <a:ext cx="2559050" cy="365125"/>
          </a:xfrm>
          <a:prstGeom prst="rect">
            <a:avLst/>
          </a:prstGeom>
        </p:spPr>
        <p:txBody>
          <a:bodyPr/>
          <a:lstStyle>
            <a:lvl1pPr algn="r">
              <a:defRPr smtClean="0">
                <a:ea typeface="+mn-ea"/>
              </a:defRPr>
            </a:lvl1pPr>
          </a:lstStyle>
          <a:p>
            <a:pPr>
              <a:defRPr/>
            </a:pPr>
            <a:fld id="{48CBA00D-96CE-4D47-A0DE-CB1CA9748FB6}" type="slidenum">
              <a:rPr lang="en-US" altLang="en-US" smtClean="0"/>
              <a:pPr>
                <a:defRPr/>
              </a:pPr>
              <a:t>‹#›</a:t>
            </a:fld>
            <a:endParaRPr lang="en-US" altLang="en-US" dirty="0"/>
          </a:p>
        </p:txBody>
      </p:sp>
      <p:sp>
        <p:nvSpPr>
          <p:cNvPr id="8" name="Rectangle 7"/>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Tree>
    <p:extLst>
      <p:ext uri="{BB962C8B-B14F-4D97-AF65-F5344CB8AC3E}">
        <p14:creationId xmlns:p14="http://schemas.microsoft.com/office/powerpoint/2010/main" val="652692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Small Hea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972800" cy="2112264"/>
          </a:xfrm>
          <a:prstGeom prst="rect">
            <a:avLst/>
          </a:prstGeom>
        </p:spPr>
      </p:pic>
      <p:sp>
        <p:nvSpPr>
          <p:cNvPr id="2" name="Title 1"/>
          <p:cNvSpPr>
            <a:spLocks noGrp="1"/>
          </p:cNvSpPr>
          <p:nvPr>
            <p:ph type="title"/>
          </p:nvPr>
        </p:nvSpPr>
        <p:spPr>
          <a:xfrm>
            <a:off x="549275" y="325492"/>
            <a:ext cx="9874250" cy="1143000"/>
          </a:xfrm>
          <a:prstGeom prst="rect">
            <a:avLst/>
          </a:prstGeom>
        </p:spPr>
        <p:txBody>
          <a:bodyPr/>
          <a:lstStyle>
            <a:lvl1pPr algn="l">
              <a:defRPr sz="4000" b="1">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549275" y="1793984"/>
            <a:ext cx="9874250" cy="340831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7864475" y="6264275"/>
            <a:ext cx="2559050" cy="365125"/>
          </a:xfrm>
          <a:prstGeom prst="rect">
            <a:avLst/>
          </a:prstGeom>
        </p:spPr>
        <p:txBody>
          <a:bodyPr/>
          <a:lstStyle>
            <a:lvl1pPr algn="r">
              <a:defRPr smtClean="0">
                <a:ea typeface="+mn-ea"/>
              </a:defRPr>
            </a:lvl1pPr>
          </a:lstStyle>
          <a:p>
            <a:pPr>
              <a:defRPr/>
            </a:pPr>
            <a:fld id="{48CBA00D-96CE-4D47-A0DE-CB1CA9748FB6}" type="slidenum">
              <a:rPr lang="en-US" altLang="en-US" smtClean="0"/>
              <a:pPr>
                <a:defRPr/>
              </a:pPr>
              <a:t>‹#›</a:t>
            </a:fld>
            <a:endParaRPr lang="en-US" altLang="en-US"/>
          </a:p>
        </p:txBody>
      </p:sp>
      <p:sp>
        <p:nvSpPr>
          <p:cNvPr id="8" name="Rectangle 7"/>
          <p:cNvSpPr/>
          <p:nvPr userDrawn="1"/>
        </p:nvSpPr>
        <p:spPr>
          <a:xfrm>
            <a:off x="0" y="6705600"/>
            <a:ext cx="10972800" cy="152400"/>
          </a:xfrm>
          <a:prstGeom prst="rect">
            <a:avLst/>
          </a:prstGeom>
          <a:solidFill>
            <a:srgbClr val="FF8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a:spcBef>
                <a:spcPct val="0"/>
              </a:spcBef>
              <a:buFontTx/>
              <a:buNone/>
              <a:defRPr/>
            </a:pPr>
            <a:endParaRPr lang="en-US" altLang="en-US" sz="1800" smtClean="0">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61" r:id="rId4"/>
    <p:sldLayoutId id="2147483762" r:id="rId5"/>
    <p:sldLayoutId id="2147483753" r:id="rId6"/>
    <p:sldLayoutId id="2147483757" r:id="rId7"/>
    <p:sldLayoutId id="2147483752" r:id="rId8"/>
    <p:sldLayoutId id="2147483758" r:id="rId9"/>
    <p:sldLayoutId id="2147483751" r:id="rId10"/>
    <p:sldLayoutId id="2147483759" r:id="rId11"/>
    <p:sldLayoutId id="21474837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4400">
          <a:solidFill>
            <a:schemeClr val="tx1"/>
          </a:solidFill>
          <a:latin typeface="Calibri" charset="0"/>
        </a:defRPr>
      </a:lvl6pPr>
      <a:lvl7pPr marL="914400" algn="ctr" rtl="0" fontAlgn="base">
        <a:spcBef>
          <a:spcPct val="0"/>
        </a:spcBef>
        <a:spcAft>
          <a:spcPct val="0"/>
        </a:spcAft>
        <a:defRPr sz="4400">
          <a:solidFill>
            <a:schemeClr val="tx1"/>
          </a:solidFill>
          <a:latin typeface="Calibri" charset="0"/>
        </a:defRPr>
      </a:lvl7pPr>
      <a:lvl8pPr marL="1371600" algn="ctr" rtl="0" fontAlgn="base">
        <a:spcBef>
          <a:spcPct val="0"/>
        </a:spcBef>
        <a:spcAft>
          <a:spcPct val="0"/>
        </a:spcAft>
        <a:defRPr sz="4400">
          <a:solidFill>
            <a:schemeClr val="tx1"/>
          </a:solidFill>
          <a:latin typeface="Calibri" charset="0"/>
        </a:defRPr>
      </a:lvl8pPr>
      <a:lvl9pPr marL="1828800" algn="ctr" rtl="0" fontAlgn="base">
        <a:spcBef>
          <a:spcPct val="0"/>
        </a:spcBef>
        <a:spcAft>
          <a:spcPct val="0"/>
        </a:spcAft>
        <a:defRPr sz="4400">
          <a:solidFill>
            <a:schemeClr val="tx1"/>
          </a:solidFill>
          <a:latin typeface="Calibri"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cs.microsoft.com/en-us/dotnet/articles/core/tools/project-json-to-csproj" TargetMode="Externa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7400" y="1559323"/>
            <a:ext cx="6934200" cy="1412477"/>
          </a:xfrm>
        </p:spPr>
        <p:txBody>
          <a:bodyPr/>
          <a:lstStyle/>
          <a:p>
            <a:r>
              <a:rPr lang="zh-TW" altLang="en-US" dirty="0"/>
              <a:t>基於 </a:t>
            </a:r>
            <a:r>
              <a:rPr lang="en-US" altLang="zh-TW" dirty="0"/>
              <a:t>Docker </a:t>
            </a:r>
            <a:r>
              <a:rPr lang="zh-TW" altLang="en-US" dirty="0"/>
              <a:t>的 </a:t>
            </a:r>
            <a:r>
              <a:rPr lang="en-US" altLang="zh-TW" dirty="0"/>
              <a:t/>
            </a:r>
            <a:br>
              <a:rPr lang="en-US" altLang="zh-TW" dirty="0"/>
            </a:br>
            <a:r>
              <a:rPr lang="en-US" altLang="zh-TW" dirty="0"/>
              <a:t>ASP.NET Core Web API </a:t>
            </a:r>
            <a:r>
              <a:rPr lang="zh-TW" altLang="en-US" dirty="0"/>
              <a:t>開發</a:t>
            </a:r>
            <a:endParaRPr lang="en-US" dirty="0"/>
          </a:p>
        </p:txBody>
      </p:sp>
      <p:sp>
        <p:nvSpPr>
          <p:cNvPr id="3" name="Text Placeholder 2"/>
          <p:cNvSpPr>
            <a:spLocks noGrp="1"/>
          </p:cNvSpPr>
          <p:nvPr>
            <p:ph type="body" sz="quarter" idx="11"/>
          </p:nvPr>
        </p:nvSpPr>
        <p:spPr>
          <a:xfrm>
            <a:off x="5638800" y="3200400"/>
            <a:ext cx="3352800" cy="533400"/>
          </a:xfrm>
        </p:spPr>
        <p:txBody>
          <a:bodyPr/>
          <a:lstStyle/>
          <a:p>
            <a:pPr algn="r"/>
            <a:r>
              <a:rPr lang="en-US" dirty="0" smtClean="0"/>
              <a:t>2017/05/24 Shawn</a:t>
            </a:r>
            <a:endParaRPr lang="en-US" dirty="0"/>
          </a:p>
        </p:txBody>
      </p:sp>
      <p:sp>
        <p:nvSpPr>
          <p:cNvPr id="5" name="Oval 4"/>
          <p:cNvSpPr/>
          <p:nvPr/>
        </p:nvSpPr>
        <p:spPr>
          <a:xfrm>
            <a:off x="4419600" y="4008438"/>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00" dirty="0">
              <a:solidFill>
                <a:schemeClr val="tx1"/>
              </a:solidFill>
            </a:endParaRPr>
          </a:p>
        </p:txBody>
      </p:sp>
      <p:sp>
        <p:nvSpPr>
          <p:cNvPr id="6" name="Oval 5"/>
          <p:cNvSpPr/>
          <p:nvPr/>
        </p:nvSpPr>
        <p:spPr>
          <a:xfrm>
            <a:off x="5638800" y="4008438"/>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00" dirty="0">
              <a:solidFill>
                <a:schemeClr val="tx1"/>
              </a:solidFill>
            </a:endParaRPr>
          </a:p>
        </p:txBody>
      </p:sp>
      <p:sp>
        <p:nvSpPr>
          <p:cNvPr id="7" name="Oval 6"/>
          <p:cNvSpPr/>
          <p:nvPr/>
        </p:nvSpPr>
        <p:spPr>
          <a:xfrm>
            <a:off x="3124200" y="4016375"/>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600" b="1" dirty="0">
              <a:solidFill>
                <a:schemeClr val="bg1"/>
              </a:solidFill>
              <a:latin typeface="Impact" pitchFamily="34" charset="0"/>
            </a:endParaRPr>
          </a:p>
        </p:txBody>
      </p:sp>
      <p:pic>
        <p:nvPicPr>
          <p:cNvPr id="8" name="Picture 32" descr="icon 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4079875"/>
            <a:ext cx="6921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038600"/>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401637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83580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Startup.cs</a:t>
            </a:r>
            <a:endParaRPr lang="en-US" dirty="0"/>
          </a:p>
        </p:txBody>
      </p:sp>
      <p:sp>
        <p:nvSpPr>
          <p:cNvPr id="3" name="Content Placeholder 2"/>
          <p:cNvSpPr>
            <a:spLocks noGrp="1"/>
          </p:cNvSpPr>
          <p:nvPr>
            <p:ph idx="1"/>
          </p:nvPr>
        </p:nvSpPr>
        <p:spPr>
          <a:xfrm>
            <a:off x="549275" y="3911600"/>
            <a:ext cx="9874250" cy="2870200"/>
          </a:xfrm>
        </p:spPr>
        <p:txBody>
          <a:bodyPr/>
          <a:lstStyle/>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The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Startup class is where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you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define the request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handling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pipeline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and where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any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services needed by the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app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are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configured</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The Startup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class must be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public and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contain the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following methods</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pPr marL="609585" indent="-507987">
              <a:lnSpc>
                <a:spcPct val="100000"/>
              </a:lnSpc>
            </a:pPr>
            <a:r>
              <a:rPr lang="en"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Startup.cs</a:t>
            </a:r>
            <a:endParaRPr lang="en"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219170" indent="-457189">
              <a:lnSpc>
                <a:spcPct val="115000"/>
              </a:lnSpc>
              <a:spcBef>
                <a:spcPts val="800"/>
              </a:spcBef>
            </a:pPr>
            <a:r>
              <a:rPr lang="en-US" altLang="zh-TW" sz="14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Startup</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：註冊配置檔來源並建立配置檔物件</a:t>
            </a:r>
            <a:endParaRPr lang="en"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219170" indent="-457189">
              <a:lnSpc>
                <a:spcPct val="115000"/>
              </a:lnSpc>
              <a:spcBef>
                <a:spcPts val="800"/>
              </a:spcBef>
            </a:pPr>
            <a:r>
              <a:rPr lang="en-US" altLang="zh-TW" sz="14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ConfigureServices</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：使用依賴注入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(DI)</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的方式定義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app</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所需使用的服務</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例如</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ASP.NET MVC Core framework, Entity Framework Core,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Identity</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等</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en" altLang="zh-TW" sz="14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219170" indent="-457189">
              <a:lnSpc>
                <a:spcPct val="115000"/>
              </a:lnSpc>
              <a:spcBef>
                <a:spcPts val="800"/>
              </a:spcBef>
            </a:pPr>
            <a:r>
              <a:rPr lang="en-US" altLang="zh-TW" sz="14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Configure</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：定義在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HTTP</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請求管道中要使用的中間件</a:t>
            </a:r>
            <a:endParaRPr lang="en-US" sz="1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10</a:t>
            </a:fld>
            <a:endParaRPr lang="en-US" altLang="en-US" dirty="0"/>
          </a:p>
        </p:txBody>
      </p:sp>
      <p:pic>
        <p:nvPicPr>
          <p:cNvPr id="6" name="圖片 5"/>
          <p:cNvPicPr>
            <a:picLocks noChangeAspect="1"/>
          </p:cNvPicPr>
          <p:nvPr/>
        </p:nvPicPr>
        <p:blipFill>
          <a:blip r:embed="rId3"/>
          <a:stretch>
            <a:fillRect/>
          </a:stretch>
        </p:blipFill>
        <p:spPr>
          <a:xfrm>
            <a:off x="1371600" y="1600200"/>
            <a:ext cx="6934200" cy="2311400"/>
          </a:xfrm>
          <a:prstGeom prst="rect">
            <a:avLst/>
          </a:prstGeom>
        </p:spPr>
      </p:pic>
      <p:pic>
        <p:nvPicPr>
          <p:cNvPr id="10" name="圖片 9"/>
          <p:cNvPicPr>
            <a:picLocks noChangeAspect="1"/>
          </p:cNvPicPr>
          <p:nvPr/>
        </p:nvPicPr>
        <p:blipFill>
          <a:blip r:embed="rId4"/>
          <a:stretch>
            <a:fillRect/>
          </a:stretch>
        </p:blipFill>
        <p:spPr>
          <a:xfrm>
            <a:off x="6477000" y="4021400"/>
            <a:ext cx="4419600" cy="1693600"/>
          </a:xfrm>
          <a:prstGeom prst="rect">
            <a:avLst/>
          </a:prstGeom>
        </p:spPr>
      </p:pic>
      <p:pic>
        <p:nvPicPr>
          <p:cNvPr id="11" name="圖片 10"/>
          <p:cNvPicPr>
            <a:picLocks noChangeAspect="1"/>
          </p:cNvPicPr>
          <p:nvPr/>
        </p:nvPicPr>
        <p:blipFill>
          <a:blip r:embed="rId5"/>
          <a:stretch>
            <a:fillRect/>
          </a:stretch>
        </p:blipFill>
        <p:spPr>
          <a:xfrm>
            <a:off x="8360179" y="1596363"/>
            <a:ext cx="2597381" cy="2315237"/>
          </a:xfrm>
          <a:prstGeom prst="rect">
            <a:avLst/>
          </a:prstGeom>
        </p:spPr>
      </p:pic>
    </p:spTree>
    <p:extLst>
      <p:ext uri="{BB962C8B-B14F-4D97-AF65-F5344CB8AC3E}">
        <p14:creationId xmlns:p14="http://schemas.microsoft.com/office/powerpoint/2010/main" val="3337474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Startup.cs</a:t>
            </a:r>
            <a:endParaRPr lang="en-US" dirty="0"/>
          </a:p>
        </p:txBody>
      </p:sp>
      <p:sp>
        <p:nvSpPr>
          <p:cNvPr id="3" name="Content Placeholder 2"/>
          <p:cNvSpPr>
            <a:spLocks noGrp="1"/>
          </p:cNvSpPr>
          <p:nvPr>
            <p:ph idx="1"/>
          </p:nvPr>
        </p:nvSpPr>
        <p:spPr>
          <a:xfrm>
            <a:off x="549275" y="2382890"/>
            <a:ext cx="9874250" cy="4246509"/>
          </a:xfrm>
        </p:spPr>
        <p:txBody>
          <a:bodyPr/>
          <a:lstStyle/>
          <a:p>
            <a:pPr marL="101598" indent="0">
              <a:buNone/>
            </a:pP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The Startup class constructor can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accept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dependencies that are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provided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through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dependency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injection</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You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can use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IHostingEnvironment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to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set up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configuration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sources and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1598" indent="0">
              <a:buNone/>
            </a:pP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ILoggerFactory </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to set up logging providers. </a:t>
            </a:r>
          </a:p>
          <a:p>
            <a:pPr marL="609585" indent="-507987">
              <a:lnSpc>
                <a:spcPct val="100000"/>
              </a:lnSpc>
            </a:pPr>
            <a:endParaRPr lang="en"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609585" indent="-507987">
              <a:lnSpc>
                <a:spcPct val="100000"/>
              </a:lnSpc>
            </a:pPr>
            <a:r>
              <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Startup</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pPr marL="1009635" lvl="1" indent="-507987"/>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SetBasePath</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：設定網站基礎路徑的提供者</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US"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AddJsonFile</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：添加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JSON</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配置檔的提供者</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US"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AddEnvironmentVariables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：添加環境變數配置的提供者</a:t>
            </a:r>
            <a:endParaRPr 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Build</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：依據註冊的來源建構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Key/Value </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型態的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Iconfiguration</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物件</a:t>
            </a:r>
            <a:endParaRPr 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11</a:t>
            </a:fld>
            <a:endParaRPr lang="en-US" altLang="en-US" dirty="0"/>
          </a:p>
        </p:txBody>
      </p:sp>
      <p:pic>
        <p:nvPicPr>
          <p:cNvPr id="6" name="圖片 5"/>
          <p:cNvPicPr>
            <a:picLocks noChangeAspect="1"/>
          </p:cNvPicPr>
          <p:nvPr/>
        </p:nvPicPr>
        <p:blipFill>
          <a:blip r:embed="rId3"/>
          <a:stretch>
            <a:fillRect/>
          </a:stretch>
        </p:blipFill>
        <p:spPr>
          <a:xfrm>
            <a:off x="3962400" y="1666875"/>
            <a:ext cx="6905625" cy="2447925"/>
          </a:xfrm>
          <a:prstGeom prst="rect">
            <a:avLst/>
          </a:prstGeom>
        </p:spPr>
      </p:pic>
      <p:sp>
        <p:nvSpPr>
          <p:cNvPr id="7"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1925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appsettings.json</a:t>
            </a:r>
            <a:endParaRPr lang="zh-TW" altLang="en-US" dirty="0"/>
          </a:p>
        </p:txBody>
      </p:sp>
      <p:sp>
        <p:nvSpPr>
          <p:cNvPr id="3" name="內容版面配置區 2"/>
          <p:cNvSpPr>
            <a:spLocks noGrp="1"/>
          </p:cNvSpPr>
          <p:nvPr>
            <p:ph idx="1"/>
          </p:nvPr>
        </p:nvSpPr>
        <p:spPr>
          <a:xfrm>
            <a:off x="549275" y="2382890"/>
            <a:ext cx="9874250" cy="4094109"/>
          </a:xfrm>
        </p:spPr>
        <p:txBody>
          <a:bodyPr/>
          <a:lstStyle/>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Configuration["</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ConnectionStrings:DevConnection</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800" dirty="0" err="1" smtClean="0">
                <a:latin typeface="Arial Unicode MS" panose="020B0604020202020204" pitchFamily="34" charset="-120"/>
                <a:ea typeface="Arial Unicode MS" panose="020B0604020202020204" pitchFamily="34" charset="-120"/>
                <a:cs typeface="Arial Unicode MS" panose="020B0604020202020204" pitchFamily="34" charset="-120"/>
              </a:rPr>
              <a:t>services.Configure</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&lt;</a:t>
            </a:r>
            <a:r>
              <a:rPr lang="en-US" altLang="zh-TW" sz="1800" dirty="0" err="1" smtClean="0">
                <a:latin typeface="Arial Unicode MS" panose="020B0604020202020204" pitchFamily="34" charset="-120"/>
                <a:ea typeface="Arial Unicode MS" panose="020B0604020202020204" pitchFamily="34" charset="-120"/>
                <a:cs typeface="Arial Unicode MS" panose="020B0604020202020204" pitchFamily="34" charset="-120"/>
              </a:rPr>
              <a:t>SiteConfig</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&gt;(</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Configuration.GetSection</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SiteConfig</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12</a:t>
            </a:fld>
            <a:endParaRPr lang="en-US" altLang="en-US" dirty="0"/>
          </a:p>
        </p:txBody>
      </p:sp>
      <p:pic>
        <p:nvPicPr>
          <p:cNvPr id="5" name="圖片 4"/>
          <p:cNvPicPr>
            <a:picLocks noChangeAspect="1"/>
          </p:cNvPicPr>
          <p:nvPr/>
        </p:nvPicPr>
        <p:blipFill>
          <a:blip r:embed="rId2"/>
          <a:stretch>
            <a:fillRect/>
          </a:stretch>
        </p:blipFill>
        <p:spPr>
          <a:xfrm>
            <a:off x="7829550" y="1676400"/>
            <a:ext cx="2990850" cy="2638425"/>
          </a:xfrm>
          <a:prstGeom prst="rect">
            <a:avLst/>
          </a:prstGeom>
        </p:spPr>
      </p:pic>
      <p:pic>
        <p:nvPicPr>
          <p:cNvPr id="6" name="圖片 5"/>
          <p:cNvPicPr>
            <a:picLocks noChangeAspect="1"/>
          </p:cNvPicPr>
          <p:nvPr/>
        </p:nvPicPr>
        <p:blipFill>
          <a:blip r:embed="rId3"/>
          <a:stretch>
            <a:fillRect/>
          </a:stretch>
        </p:blipFill>
        <p:spPr>
          <a:xfrm>
            <a:off x="76200" y="2438400"/>
            <a:ext cx="4257675" cy="2162175"/>
          </a:xfrm>
          <a:prstGeom prst="rect">
            <a:avLst/>
          </a:prstGeom>
        </p:spPr>
      </p:pic>
      <p:pic>
        <p:nvPicPr>
          <p:cNvPr id="7" name="圖片 6"/>
          <p:cNvPicPr>
            <a:picLocks noChangeAspect="1"/>
          </p:cNvPicPr>
          <p:nvPr/>
        </p:nvPicPr>
        <p:blipFill>
          <a:blip r:embed="rId4"/>
          <a:stretch>
            <a:fillRect/>
          </a:stretch>
        </p:blipFill>
        <p:spPr>
          <a:xfrm>
            <a:off x="3810000" y="3276600"/>
            <a:ext cx="3962400" cy="2638425"/>
          </a:xfrm>
          <a:prstGeom prst="rect">
            <a:avLst/>
          </a:prstGeom>
        </p:spPr>
      </p:pic>
    </p:spTree>
    <p:extLst>
      <p:ext uri="{BB962C8B-B14F-4D97-AF65-F5344CB8AC3E}">
        <p14:creationId xmlns:p14="http://schemas.microsoft.com/office/powerpoint/2010/main" val="10362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Startup.cs</a:t>
            </a:r>
            <a:endParaRPr lang="en-US" dirty="0"/>
          </a:p>
        </p:txBody>
      </p:sp>
      <p:sp>
        <p:nvSpPr>
          <p:cNvPr id="3" name="Content Placeholder 2"/>
          <p:cNvSpPr>
            <a:spLocks noGrp="1"/>
          </p:cNvSpPr>
          <p:nvPr>
            <p:ph idx="1"/>
          </p:nvPr>
        </p:nvSpPr>
        <p:spPr>
          <a:xfrm>
            <a:off x="549275" y="2382890"/>
            <a:ext cx="9874250" cy="4246509"/>
          </a:xfrm>
        </p:spPr>
        <p:txBody>
          <a:bodyPr/>
          <a:lstStyle/>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The ConfigureServices </a:t>
            </a: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method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is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optional</a:t>
            </a: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Some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features are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added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before they're wired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up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to the request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pipeline</a:t>
            </a:r>
          </a:p>
          <a:p>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For </a:t>
            </a:r>
            <a:r>
              <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features that require substantial setup there are Add[Service] extension methods on IServiceCollection. This example from the default web site template configures the app to use services for Entity Framework, Identity, and </a:t>
            </a: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MVC</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Adding services to the services container makes them available within your application via dependency injection.</a:t>
            </a:r>
            <a:endPar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13</a:t>
            </a:fld>
            <a:endParaRPr lang="en-US" altLang="en-US" dirty="0"/>
          </a:p>
        </p:txBody>
      </p:sp>
      <p:pic>
        <p:nvPicPr>
          <p:cNvPr id="6" name="圖片 5"/>
          <p:cNvPicPr>
            <a:picLocks noChangeAspect="1"/>
          </p:cNvPicPr>
          <p:nvPr/>
        </p:nvPicPr>
        <p:blipFill>
          <a:blip r:embed="rId3"/>
          <a:stretch>
            <a:fillRect/>
          </a:stretch>
        </p:blipFill>
        <p:spPr>
          <a:xfrm>
            <a:off x="3810000" y="1600200"/>
            <a:ext cx="7067550" cy="3108999"/>
          </a:xfrm>
          <a:prstGeom prst="rect">
            <a:avLst/>
          </a:prstGeom>
        </p:spPr>
      </p:pic>
    </p:spTree>
    <p:extLst>
      <p:ext uri="{BB962C8B-B14F-4D97-AF65-F5344CB8AC3E}">
        <p14:creationId xmlns:p14="http://schemas.microsoft.com/office/powerpoint/2010/main" val="3007502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Startup.cs</a:t>
            </a:r>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14</a:t>
            </a:fld>
            <a:endParaRPr lang="en-US" altLang="en-US" dirty="0"/>
          </a:p>
        </p:txBody>
      </p:sp>
      <p:sp>
        <p:nvSpPr>
          <p:cNvPr id="6" name="Rectangle 1"/>
          <p:cNvSpPr>
            <a:spLocks noGrp="1" noChangeArrowheads="1"/>
          </p:cNvSpPr>
          <p:nvPr>
            <p:ph idx="1"/>
          </p:nvPr>
        </p:nvSpPr>
        <p:spPr bwMode="auto">
          <a:xfrm>
            <a:off x="549275" y="2362200"/>
            <a:ext cx="7239482" cy="426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The Configure method is used to specify how </a:t>
            </a:r>
            <a:endParaRPr kumimoji="0" lang="en-US" altLang="zh-TW" sz="16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6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the ASP.NET application will respond to HTTP </a:t>
            </a:r>
            <a:endParaRPr kumimoji="0" lang="en-US" altLang="zh-TW" sz="16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requests. </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Middleware is software that is assembled into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an application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pipeline to handle requests and </a:t>
            </a:r>
          </a:p>
          <a:p>
            <a:pPr marL="0" lvl="0" indent="0">
              <a:spcBef>
                <a:spcPct val="0"/>
              </a:spcBef>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responses</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Each component chooses whether to </a:t>
            </a:r>
          </a:p>
          <a:p>
            <a:pPr marL="0" lvl="0" indent="0">
              <a:spcBef>
                <a:spcPct val="0"/>
              </a:spcBef>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pass the request on to the next component in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the pipeline</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and can perform certain actions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before and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after the next component is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invoked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in the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pipeline.</a:t>
            </a:r>
          </a:p>
          <a:p>
            <a:pPr marL="0" lvl="0" indent="0">
              <a:spcBef>
                <a:spcPct val="0"/>
              </a:spcBef>
              <a:buNone/>
            </a:pP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609585" lvl="0" indent="-507987"/>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Configure()</a:t>
            </a:r>
          </a:p>
          <a:p>
            <a:pPr marL="1009635" lvl="1" indent="-507987"/>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loggerFactory.Add</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or Create</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：註冊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Log</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中間件或建立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Log</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物件</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US" altLang="zh-TW" sz="16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env.IsDevelopment</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：取得系統環境變數判斷是否為開發環境</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app.UseXXX</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：註冊要使用的中間件</a:t>
            </a:r>
            <a:endPar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7" name="圖片 6"/>
          <p:cNvPicPr>
            <a:picLocks noChangeAspect="1"/>
          </p:cNvPicPr>
          <p:nvPr/>
        </p:nvPicPr>
        <p:blipFill>
          <a:blip r:embed="rId3"/>
          <a:stretch>
            <a:fillRect/>
          </a:stretch>
        </p:blipFill>
        <p:spPr>
          <a:xfrm>
            <a:off x="4876800" y="1676400"/>
            <a:ext cx="5943600" cy="3325818"/>
          </a:xfrm>
          <a:prstGeom prst="rect">
            <a:avLst/>
          </a:prstGeom>
        </p:spPr>
      </p:pic>
    </p:spTree>
    <p:extLst>
      <p:ext uri="{BB962C8B-B14F-4D97-AF65-F5344CB8AC3E}">
        <p14:creationId xmlns:p14="http://schemas.microsoft.com/office/powerpoint/2010/main" val="2487796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altLang="zh-TW" dirty="0"/>
              <a:t>The Role of Middleware</a:t>
            </a:r>
            <a:endParaRPr lang="en-US" altLang="zh-TW"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15</a:t>
            </a:fld>
            <a:endParaRPr lang="en-US" altLang="en-US" dirty="0"/>
          </a:p>
        </p:txBody>
      </p:sp>
      <p:pic>
        <p:nvPicPr>
          <p:cNvPr id="5" name="圖片 4"/>
          <p:cNvPicPr>
            <a:picLocks noChangeAspect="1"/>
          </p:cNvPicPr>
          <p:nvPr/>
        </p:nvPicPr>
        <p:blipFill>
          <a:blip r:embed="rId3"/>
          <a:stretch>
            <a:fillRect/>
          </a:stretch>
        </p:blipFill>
        <p:spPr>
          <a:xfrm>
            <a:off x="4189638" y="1600200"/>
            <a:ext cx="6757762" cy="3107087"/>
          </a:xfrm>
          <a:prstGeom prst="rect">
            <a:avLst/>
          </a:prstGeom>
        </p:spPr>
      </p:pic>
      <p:pic>
        <p:nvPicPr>
          <p:cNvPr id="7" name="圖片 6"/>
          <p:cNvPicPr>
            <a:picLocks noChangeAspect="1"/>
          </p:cNvPicPr>
          <p:nvPr/>
        </p:nvPicPr>
        <p:blipFill>
          <a:blip r:embed="rId4"/>
          <a:stretch>
            <a:fillRect/>
          </a:stretch>
        </p:blipFill>
        <p:spPr>
          <a:xfrm>
            <a:off x="67803" y="3733800"/>
            <a:ext cx="4656597" cy="2895600"/>
          </a:xfrm>
          <a:prstGeom prst="rect">
            <a:avLst/>
          </a:prstGeom>
        </p:spPr>
      </p:pic>
    </p:spTree>
    <p:extLst>
      <p:ext uri="{BB962C8B-B14F-4D97-AF65-F5344CB8AC3E}">
        <p14:creationId xmlns:p14="http://schemas.microsoft.com/office/powerpoint/2010/main" val="1636507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Project.csproj</a:t>
            </a:r>
            <a:endParaRPr lang="en-US" dirty="0"/>
          </a:p>
        </p:txBody>
      </p:sp>
      <p:sp>
        <p:nvSpPr>
          <p:cNvPr id="3" name="Content Placeholder 2"/>
          <p:cNvSpPr>
            <a:spLocks noGrp="1"/>
          </p:cNvSpPr>
          <p:nvPr>
            <p:ph idx="1"/>
          </p:nvPr>
        </p:nvSpPr>
        <p:spPr/>
        <p:txBody>
          <a:bodyPr/>
          <a:lstStyle/>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The .</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csproj</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file is the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new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way to handle the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compiler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settings and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references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for the project.</a:t>
            </a:r>
            <a:endParaRPr 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16</a:t>
            </a:fld>
            <a:endParaRPr lang="en-US" altLang="en-US" dirty="0"/>
          </a:p>
        </p:txBody>
      </p:sp>
      <p:pic>
        <p:nvPicPr>
          <p:cNvPr id="5" name="圖片 4"/>
          <p:cNvPicPr>
            <a:picLocks noChangeAspect="1"/>
          </p:cNvPicPr>
          <p:nvPr/>
        </p:nvPicPr>
        <p:blipFill>
          <a:blip r:embed="rId3"/>
          <a:stretch>
            <a:fillRect/>
          </a:stretch>
        </p:blipFill>
        <p:spPr>
          <a:xfrm>
            <a:off x="3438525" y="1600200"/>
            <a:ext cx="7458075" cy="4612798"/>
          </a:xfrm>
          <a:prstGeom prst="rect">
            <a:avLst/>
          </a:prstGeom>
        </p:spPr>
      </p:pic>
      <p:pic>
        <p:nvPicPr>
          <p:cNvPr id="6" name="圖片 5"/>
          <p:cNvPicPr>
            <a:picLocks noChangeAspect="1"/>
          </p:cNvPicPr>
          <p:nvPr/>
        </p:nvPicPr>
        <p:blipFill>
          <a:blip r:embed="rId4"/>
          <a:stretch>
            <a:fillRect/>
          </a:stretch>
        </p:blipFill>
        <p:spPr>
          <a:xfrm>
            <a:off x="76201" y="4114800"/>
            <a:ext cx="3252122" cy="2514600"/>
          </a:xfrm>
          <a:prstGeom prst="rect">
            <a:avLst/>
          </a:prstGeom>
        </p:spPr>
      </p:pic>
    </p:spTree>
    <p:extLst>
      <p:ext uri="{BB962C8B-B14F-4D97-AF65-F5344CB8AC3E}">
        <p14:creationId xmlns:p14="http://schemas.microsoft.com/office/powerpoint/2010/main" val="761065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Project.csproj</a:t>
            </a:r>
            <a:endParaRPr lang="zh-TW" altLang="en-US" dirty="0"/>
          </a:p>
        </p:txBody>
      </p:sp>
      <p:sp>
        <p:nvSpPr>
          <p:cNvPr id="3" name="內容版面配置區 2"/>
          <p:cNvSpPr>
            <a:spLocks noGrp="1"/>
          </p:cNvSpPr>
          <p:nvPr>
            <p:ph idx="1"/>
          </p:nvPr>
        </p:nvSpPr>
        <p:spPr>
          <a:xfrm>
            <a:off x="549275" y="2362199"/>
            <a:ext cx="9874250" cy="381001"/>
          </a:xfrm>
        </p:spPr>
        <p:txBody>
          <a:bodyPr/>
          <a:lstStyle/>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hlinkClick r:id="rId2"/>
              </a:rPr>
              <a:t>https://</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hlinkClick r:id="rId2"/>
              </a:rPr>
              <a:t>docs.microsoft.com/en-us/dotnet/articles/core/tools/project-json-to-csproj</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17</a:t>
            </a:fld>
            <a:endParaRPr lang="en-US" altLang="en-US" dirty="0"/>
          </a:p>
        </p:txBody>
      </p:sp>
      <p:pic>
        <p:nvPicPr>
          <p:cNvPr id="6" name="圖片 5"/>
          <p:cNvPicPr>
            <a:picLocks noChangeAspect="1"/>
          </p:cNvPicPr>
          <p:nvPr/>
        </p:nvPicPr>
        <p:blipFill>
          <a:blip r:embed="rId3"/>
          <a:stretch>
            <a:fillRect/>
          </a:stretch>
        </p:blipFill>
        <p:spPr>
          <a:xfrm>
            <a:off x="76200" y="2815519"/>
            <a:ext cx="3556283" cy="3813881"/>
          </a:xfrm>
          <a:prstGeom prst="rect">
            <a:avLst/>
          </a:prstGeom>
        </p:spPr>
      </p:pic>
      <p:pic>
        <p:nvPicPr>
          <p:cNvPr id="7" name="圖片 6"/>
          <p:cNvPicPr>
            <a:picLocks noChangeAspect="1"/>
          </p:cNvPicPr>
          <p:nvPr/>
        </p:nvPicPr>
        <p:blipFill>
          <a:blip r:embed="rId4"/>
          <a:stretch>
            <a:fillRect/>
          </a:stretch>
        </p:blipFill>
        <p:spPr>
          <a:xfrm>
            <a:off x="3695700" y="2819400"/>
            <a:ext cx="7200900" cy="2482775"/>
          </a:xfrm>
          <a:prstGeom prst="rect">
            <a:avLst/>
          </a:prstGeom>
        </p:spPr>
      </p:pic>
    </p:spTree>
    <p:extLst>
      <p:ext uri="{BB962C8B-B14F-4D97-AF65-F5344CB8AC3E}">
        <p14:creationId xmlns:p14="http://schemas.microsoft.com/office/powerpoint/2010/main" val="2122303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a:t>
            </a:r>
            <a:endParaRPr lang="en-US" dirty="0"/>
          </a:p>
        </p:txBody>
      </p:sp>
      <p:sp>
        <p:nvSpPr>
          <p:cNvPr id="3" name="Content Placeholder 2"/>
          <p:cNvSpPr>
            <a:spLocks noGrp="1"/>
          </p:cNvSpPr>
          <p:nvPr>
            <p:ph idx="1"/>
          </p:nvPr>
        </p:nvSpPr>
        <p:spPr/>
        <p:txBody>
          <a:bodyPr/>
          <a:lstStyle/>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Client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使用</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Web API（瀏覽器</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移動</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應用等</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Model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表示應用程式中的數據</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物件</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POCO</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Contorller</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是處理</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HTTP</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請求</a:t>
            </a:r>
            <a:r>
              <a:rPr lang="zh-TW"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並</a:t>
            </a:r>
            <a:r>
              <a:rPr lang="zh-TW"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創建響應的</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物</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件</a:t>
            </a:r>
            <a:endParaRPr lang="en-US"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18</a:t>
            </a:fld>
            <a:endParaRPr lang="en-US" altLang="en-US" dirty="0"/>
          </a:p>
        </p:txBody>
      </p:sp>
      <p:pic>
        <p:nvPicPr>
          <p:cNvPr id="5" name="圖片 4"/>
          <p:cNvPicPr>
            <a:picLocks noChangeAspect="1"/>
          </p:cNvPicPr>
          <p:nvPr/>
        </p:nvPicPr>
        <p:blipFill>
          <a:blip r:embed="rId2"/>
          <a:stretch>
            <a:fillRect/>
          </a:stretch>
        </p:blipFill>
        <p:spPr>
          <a:xfrm>
            <a:off x="5405335" y="2382891"/>
            <a:ext cx="5396015" cy="3865509"/>
          </a:xfrm>
          <a:prstGeom prst="rect">
            <a:avLst/>
          </a:prstGeom>
        </p:spPr>
      </p:pic>
      <p:pic>
        <p:nvPicPr>
          <p:cNvPr id="6" name="圖片 5"/>
          <p:cNvPicPr>
            <a:picLocks noChangeAspect="1"/>
          </p:cNvPicPr>
          <p:nvPr/>
        </p:nvPicPr>
        <p:blipFill>
          <a:blip r:embed="rId3"/>
          <a:stretch>
            <a:fillRect/>
          </a:stretch>
        </p:blipFill>
        <p:spPr>
          <a:xfrm>
            <a:off x="2743200" y="4931282"/>
            <a:ext cx="5562600" cy="1698117"/>
          </a:xfrm>
          <a:prstGeom prst="rect">
            <a:avLst/>
          </a:prstGeom>
        </p:spPr>
      </p:pic>
      <p:pic>
        <p:nvPicPr>
          <p:cNvPr id="7" name="圖片 6"/>
          <p:cNvPicPr>
            <a:picLocks noChangeAspect="1"/>
          </p:cNvPicPr>
          <p:nvPr/>
        </p:nvPicPr>
        <p:blipFill>
          <a:blip r:embed="rId4"/>
          <a:stretch>
            <a:fillRect/>
          </a:stretch>
        </p:blipFill>
        <p:spPr>
          <a:xfrm>
            <a:off x="76200" y="4343400"/>
            <a:ext cx="2625587" cy="2286000"/>
          </a:xfrm>
          <a:prstGeom prst="rect">
            <a:avLst/>
          </a:prstGeom>
        </p:spPr>
      </p:pic>
    </p:spTree>
    <p:extLst>
      <p:ext uri="{BB962C8B-B14F-4D97-AF65-F5344CB8AC3E}">
        <p14:creationId xmlns:p14="http://schemas.microsoft.com/office/powerpoint/2010/main" val="4183936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Controller</a:t>
            </a:r>
            <a:endParaRPr lang="en-US" dirty="0"/>
          </a:p>
        </p:txBody>
      </p:sp>
      <p:sp>
        <p:nvSpPr>
          <p:cNvPr id="3" name="Content Placeholder 2"/>
          <p:cNvSpPr>
            <a:spLocks noGrp="1"/>
          </p:cNvSpPr>
          <p:nvPr>
            <p:ph idx="1"/>
          </p:nvPr>
        </p:nvSpPr>
        <p:spPr/>
        <p:txBody>
          <a:bodyPr/>
          <a:lstStyle/>
          <a:p>
            <a:r>
              <a:rPr lang="zh-TW" altLang="en-US" sz="2000" dirty="0" smtClean="0">
                <a:latin typeface="Arial Unicode MS" panose="020B0604020202020204" pitchFamily="34" charset="-120"/>
                <a:ea typeface="Arial Unicode MS" panose="020B0604020202020204" pitchFamily="34" charset="-120"/>
                <a:cs typeface="Arial Unicode MS" panose="020B0604020202020204" pitchFamily="34" charset="-120"/>
              </a:rPr>
              <a:t>路由</a:t>
            </a:r>
            <a:endParaRPr lang="en-US" altLang="zh-TW" sz="20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lvl="1"/>
            <a:r>
              <a:rPr lang="en"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Attribute Route templates can be defined </a:t>
            </a:r>
            <a:endPar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457200" lvl="1" indent="0">
              <a:buNone/>
            </a:pPr>
            <a:r>
              <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using </a:t>
            </a:r>
            <a:r>
              <a:rPr lang="en"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HTTP Method </a:t>
            </a:r>
            <a:r>
              <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attributes</a:t>
            </a:r>
          </a:p>
          <a:p>
            <a:pPr marL="457200" lvl="1" indent="0">
              <a:buNone/>
            </a:pPr>
            <a:endParaRPr 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pPr lvl="1"/>
            <a:r>
              <a:rPr lang="en"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Attribute Routing can be used directly in </a:t>
            </a:r>
            <a:endPar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457200" lvl="1" indent="0">
              <a:buNone/>
            </a:pPr>
            <a:r>
              <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controllers</a:t>
            </a:r>
            <a:endParaRPr 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19</a:t>
            </a:fld>
            <a:endParaRPr lang="en-US" altLang="en-US" dirty="0"/>
          </a:p>
        </p:txBody>
      </p:sp>
      <p:pic>
        <p:nvPicPr>
          <p:cNvPr id="5" name="圖片 4"/>
          <p:cNvPicPr>
            <a:picLocks noChangeAspect="1"/>
          </p:cNvPicPr>
          <p:nvPr/>
        </p:nvPicPr>
        <p:blipFill>
          <a:blip r:embed="rId2"/>
          <a:stretch>
            <a:fillRect/>
          </a:stretch>
        </p:blipFill>
        <p:spPr>
          <a:xfrm>
            <a:off x="6598922" y="4038600"/>
            <a:ext cx="4297678" cy="2285999"/>
          </a:xfrm>
          <a:prstGeom prst="rect">
            <a:avLst/>
          </a:prstGeom>
        </p:spPr>
      </p:pic>
      <p:pic>
        <p:nvPicPr>
          <p:cNvPr id="6" name="圖片 5"/>
          <p:cNvPicPr>
            <a:picLocks noChangeAspect="1"/>
          </p:cNvPicPr>
          <p:nvPr/>
        </p:nvPicPr>
        <p:blipFill>
          <a:blip r:embed="rId3"/>
          <a:stretch>
            <a:fillRect/>
          </a:stretch>
        </p:blipFill>
        <p:spPr>
          <a:xfrm>
            <a:off x="6624320" y="1600201"/>
            <a:ext cx="4272280" cy="2307488"/>
          </a:xfrm>
          <a:prstGeom prst="rect">
            <a:avLst/>
          </a:prstGeom>
        </p:spPr>
      </p:pic>
      <p:pic>
        <p:nvPicPr>
          <p:cNvPr id="8" name="圖片 7"/>
          <p:cNvPicPr>
            <a:picLocks noChangeAspect="1"/>
          </p:cNvPicPr>
          <p:nvPr/>
        </p:nvPicPr>
        <p:blipFill>
          <a:blip r:embed="rId4"/>
          <a:stretch>
            <a:fillRect/>
          </a:stretch>
        </p:blipFill>
        <p:spPr>
          <a:xfrm>
            <a:off x="295275" y="4914900"/>
            <a:ext cx="5419725" cy="1562100"/>
          </a:xfrm>
          <a:prstGeom prst="rect">
            <a:avLst/>
          </a:prstGeom>
        </p:spPr>
      </p:pic>
    </p:spTree>
    <p:extLst>
      <p:ext uri="{BB962C8B-B14F-4D97-AF65-F5344CB8AC3E}">
        <p14:creationId xmlns:p14="http://schemas.microsoft.com/office/powerpoint/2010/main" val="58881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t>內容綱要</a:t>
            </a:r>
            <a:endParaRPr lang="en-US" dirty="0"/>
          </a:p>
        </p:txBody>
      </p:sp>
      <p:sp>
        <p:nvSpPr>
          <p:cNvPr id="3" name="Text Placeholder 2"/>
          <p:cNvSpPr>
            <a:spLocks noGrp="1"/>
          </p:cNvSpPr>
          <p:nvPr>
            <p:ph type="body" sz="quarter" idx="11"/>
          </p:nvPr>
        </p:nvSpPr>
        <p:spPr>
          <a:xfrm>
            <a:off x="2208213" y="1905000"/>
            <a:ext cx="8002587" cy="3810000"/>
          </a:xfrm>
        </p:spPr>
        <p:txBody>
          <a:bodyPr/>
          <a:lstStyle/>
          <a:p>
            <a:pPr>
              <a:lnSpc>
                <a:spcPct val="240000"/>
              </a:lnSpc>
            </a:pPr>
            <a:r>
              <a:rPr lang="en-US" altLang="zh-TW" dirty="0" smtClean="0"/>
              <a:t>Develop </a:t>
            </a:r>
            <a:r>
              <a:rPr lang="en-US" altLang="zh-TW" dirty="0" err="1"/>
              <a:t>ASP.Net</a:t>
            </a:r>
            <a:r>
              <a:rPr lang="en-US" altLang="zh-TW" dirty="0"/>
              <a:t> Core Web API</a:t>
            </a:r>
          </a:p>
          <a:p>
            <a:pPr>
              <a:lnSpc>
                <a:spcPct val="240000"/>
              </a:lnSpc>
            </a:pPr>
            <a:r>
              <a:rPr lang="en-US" altLang="zh-TW" dirty="0" smtClean="0"/>
              <a:t>Deploy </a:t>
            </a:r>
            <a:r>
              <a:rPr lang="en-US" altLang="zh-TW" dirty="0" err="1"/>
              <a:t>ASP.Net</a:t>
            </a:r>
            <a:r>
              <a:rPr lang="en-US" altLang="zh-TW" dirty="0"/>
              <a:t> Core </a:t>
            </a:r>
            <a:r>
              <a:rPr lang="en-US" altLang="zh-TW" dirty="0" smtClean="0"/>
              <a:t>Web API on Docker</a:t>
            </a:r>
            <a:endParaRPr lang="en-US" altLang="zh-TW" dirty="0"/>
          </a:p>
          <a:p>
            <a:pPr>
              <a:lnSpc>
                <a:spcPct val="240000"/>
              </a:lnSpc>
            </a:pPr>
            <a:r>
              <a:rPr lang="en-US" altLang="zh-TW" dirty="0" smtClean="0"/>
              <a:t>Demo and Lab</a:t>
            </a:r>
            <a:endParaRPr lang="en-US" altLang="zh-TW"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a:t>
            </a:fld>
            <a:endParaRPr lang="en-US" altLang="en-US" dirty="0"/>
          </a:p>
        </p:txBody>
      </p:sp>
      <p:sp>
        <p:nvSpPr>
          <p:cNvPr id="10" name="Oval 9"/>
          <p:cNvSpPr/>
          <p:nvPr/>
        </p:nvSpPr>
        <p:spPr>
          <a:xfrm>
            <a:off x="990600" y="230505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sp>
        <p:nvSpPr>
          <p:cNvPr id="11" name="Oval 10"/>
          <p:cNvSpPr/>
          <p:nvPr/>
        </p:nvSpPr>
        <p:spPr>
          <a:xfrm>
            <a:off x="990600" y="342900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sp>
        <p:nvSpPr>
          <p:cNvPr id="12" name="Oval 11"/>
          <p:cNvSpPr/>
          <p:nvPr/>
        </p:nvSpPr>
        <p:spPr>
          <a:xfrm>
            <a:off x="990600" y="457200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pic>
        <p:nvPicPr>
          <p:cNvPr id="13" name="Picture 14" descr="01s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4459288"/>
            <a:ext cx="14446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39407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00275"/>
            <a:ext cx="1001713"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6755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Deploy </a:t>
            </a:r>
            <a:r>
              <a:rPr lang="en-US" altLang="zh-TW" dirty="0" err="1"/>
              <a:t>ASP.Net</a:t>
            </a:r>
            <a:r>
              <a:rPr lang="en-US" altLang="zh-TW" dirty="0"/>
              <a:t> Core Web API on Docker</a:t>
            </a:r>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20</a:t>
            </a:fld>
            <a:endParaRPr lang="en-US" alt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0" y="1295950"/>
            <a:ext cx="2438400" cy="1904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a:blip r:embed="rId3"/>
          <a:stretch>
            <a:fillRect/>
          </a:stretch>
        </p:blipFill>
        <p:spPr>
          <a:xfrm>
            <a:off x="106044" y="2377592"/>
            <a:ext cx="5761355" cy="4328008"/>
          </a:xfrm>
          <a:prstGeom prst="rect">
            <a:avLst/>
          </a:prstGeom>
        </p:spPr>
      </p:pic>
      <p:pic>
        <p:nvPicPr>
          <p:cNvPr id="7" name="內容版面配置區 6"/>
          <p:cNvPicPr>
            <a:picLocks noGrp="1" noChangeAspect="1"/>
          </p:cNvPicPr>
          <p:nvPr>
            <p:ph idx="1"/>
          </p:nvPr>
        </p:nvPicPr>
        <p:blipFill>
          <a:blip r:embed="rId4"/>
          <a:stretch>
            <a:fillRect/>
          </a:stretch>
        </p:blipFill>
        <p:spPr>
          <a:xfrm>
            <a:off x="5943600" y="3262212"/>
            <a:ext cx="4114800" cy="3443388"/>
          </a:xfrm>
          <a:prstGeom prst="rect">
            <a:avLst/>
          </a:prstGeom>
        </p:spPr>
      </p:pic>
    </p:spTree>
    <p:extLst>
      <p:ext uri="{BB962C8B-B14F-4D97-AF65-F5344CB8AC3E}">
        <p14:creationId xmlns:p14="http://schemas.microsoft.com/office/powerpoint/2010/main" val="321239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Deploy </a:t>
            </a:r>
            <a:r>
              <a:rPr lang="en-US" altLang="zh-TW" dirty="0" err="1"/>
              <a:t>ASP.Net</a:t>
            </a:r>
            <a:r>
              <a:rPr lang="en-US" altLang="zh-TW" dirty="0"/>
              <a:t> Core Web API on Docker</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zh-TW" altLang="en-US" sz="2000" dirty="0">
                <a:latin typeface="Arial Unicode MS" panose="020B0604020202020204" pitchFamily="34" charset="-120"/>
                <a:ea typeface="Arial Unicode MS" panose="020B0604020202020204" pitchFamily="34" charset="-120"/>
                <a:cs typeface="Arial Unicode MS" panose="020B0604020202020204" pitchFamily="34" charset="-120"/>
              </a:rPr>
              <a:t>將 </a:t>
            </a:r>
            <a:r>
              <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rPr>
              <a:t>ASP.NET Core </a:t>
            </a:r>
            <a:r>
              <a:rPr lang="zh-TW" altLang="en-US" sz="2000" dirty="0">
                <a:latin typeface="Arial Unicode MS" panose="020B0604020202020204" pitchFamily="34" charset="-120"/>
                <a:ea typeface="Arial Unicode MS" panose="020B0604020202020204" pitchFamily="34" charset="-120"/>
                <a:cs typeface="Arial Unicode MS" panose="020B0604020202020204" pitchFamily="34" charset="-120"/>
              </a:rPr>
              <a:t>程式打包</a:t>
            </a:r>
          </a:p>
          <a:p>
            <a:pPr marL="800100" lvl="3" indent="-342900"/>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dotnet</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publish</a:t>
            </a:r>
          </a:p>
          <a:p>
            <a:pPr marL="342900" lvl="2" indent="-342900"/>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342900" lvl="2" indent="-342900"/>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2" indent="0">
              <a:buNone/>
            </a:pPr>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342900" lvl="1" indent="-342900">
              <a:buFont typeface="Arial" charset="0"/>
              <a:buChar char="•"/>
            </a:pPr>
            <a:r>
              <a:rPr lang="zh-TW" altLang="en-US" sz="2000" dirty="0">
                <a:latin typeface="Arial Unicode MS" panose="020B0604020202020204" pitchFamily="34" charset="-120"/>
                <a:ea typeface="Arial Unicode MS" panose="020B0604020202020204" pitchFamily="34" charset="-120"/>
                <a:cs typeface="Arial Unicode MS" panose="020B0604020202020204" pitchFamily="34" charset="-120"/>
              </a:rPr>
              <a:t>執行打包後的程式，確定運作正常</a:t>
            </a:r>
            <a:endParaRPr lang="en-US" altLang="zh-TW" sz="20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800100" lvl="3" indent="-342900"/>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dotnet</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run bin\Debug\netcoreapp1.0\publish\ASPNETCore-GetStarted-master.dll</a:t>
            </a:r>
          </a:p>
          <a:p>
            <a:endParaRPr lang="en-US" sz="2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21</a:t>
            </a:fld>
            <a:endParaRPr lang="en-US" altLang="en-US" dirty="0"/>
          </a:p>
        </p:txBody>
      </p:sp>
      <p:pic>
        <p:nvPicPr>
          <p:cNvPr id="5" name="圖片 4"/>
          <p:cNvPicPr>
            <a:picLocks noChangeAspect="1"/>
          </p:cNvPicPr>
          <p:nvPr/>
        </p:nvPicPr>
        <p:blipFill>
          <a:blip r:embed="rId2"/>
          <a:stretch>
            <a:fillRect/>
          </a:stretch>
        </p:blipFill>
        <p:spPr>
          <a:xfrm>
            <a:off x="752475" y="3124200"/>
            <a:ext cx="9534525" cy="876300"/>
          </a:xfrm>
          <a:prstGeom prst="rect">
            <a:avLst/>
          </a:prstGeom>
        </p:spPr>
      </p:pic>
      <p:pic>
        <p:nvPicPr>
          <p:cNvPr id="6" name="圖片 5"/>
          <p:cNvPicPr>
            <a:picLocks noChangeAspect="1"/>
          </p:cNvPicPr>
          <p:nvPr/>
        </p:nvPicPr>
        <p:blipFill>
          <a:blip r:embed="rId3"/>
          <a:stretch>
            <a:fillRect/>
          </a:stretch>
        </p:blipFill>
        <p:spPr>
          <a:xfrm>
            <a:off x="209550" y="4953000"/>
            <a:ext cx="10610850" cy="1143000"/>
          </a:xfrm>
          <a:prstGeom prst="rect">
            <a:avLst/>
          </a:prstGeom>
        </p:spPr>
      </p:pic>
      <p:pic>
        <p:nvPicPr>
          <p:cNvPr id="7" name="圖片 6"/>
          <p:cNvPicPr>
            <a:picLocks noChangeAspect="1"/>
          </p:cNvPicPr>
          <p:nvPr/>
        </p:nvPicPr>
        <p:blipFill>
          <a:blip r:embed="rId4"/>
          <a:stretch>
            <a:fillRect/>
          </a:stretch>
        </p:blipFill>
        <p:spPr>
          <a:xfrm>
            <a:off x="6324600" y="5562600"/>
            <a:ext cx="3733800" cy="1089391"/>
          </a:xfrm>
          <a:prstGeom prst="rect">
            <a:avLst/>
          </a:prstGeom>
        </p:spPr>
      </p:pic>
      <p:pic>
        <p:nvPicPr>
          <p:cNvPr id="8" name="圖片 7"/>
          <p:cNvPicPr>
            <a:picLocks noChangeAspect="1"/>
          </p:cNvPicPr>
          <p:nvPr/>
        </p:nvPicPr>
        <p:blipFill>
          <a:blip r:embed="rId5"/>
          <a:stretch>
            <a:fillRect/>
          </a:stretch>
        </p:blipFill>
        <p:spPr>
          <a:xfrm>
            <a:off x="6934200" y="1656638"/>
            <a:ext cx="3934838" cy="2839162"/>
          </a:xfrm>
          <a:prstGeom prst="rect">
            <a:avLst/>
          </a:prstGeom>
        </p:spPr>
      </p:pic>
    </p:spTree>
    <p:extLst>
      <p:ext uri="{BB962C8B-B14F-4D97-AF65-F5344CB8AC3E}">
        <p14:creationId xmlns:p14="http://schemas.microsoft.com/office/powerpoint/2010/main" val="1271803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Deploy </a:t>
            </a:r>
            <a:r>
              <a:rPr lang="en-US" altLang="zh-TW" dirty="0" err="1"/>
              <a:t>ASP.Net</a:t>
            </a:r>
            <a:r>
              <a:rPr lang="en-US" altLang="zh-TW" dirty="0"/>
              <a:t> Core Web API on Docker</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zh-TW" altLang="en-US" sz="1800" dirty="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建立 </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Dockerfile</a:t>
            </a:r>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FROM </a:t>
            </a:r>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microsoft</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dotnet:latest</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COPY </a:t>
            </a:r>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PublishOutput</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/root</a:t>
            </a: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WORKDIR /root</a:t>
            </a: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EXPOSE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5555/</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tcp</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ENV ASPNETCORE_URLS http://*:</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5555</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1"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ENTRYPOINT </a:t>
            </a:r>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dotnet</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root/MyWebAPI.dll</a:t>
            </a:r>
          </a:p>
          <a:p>
            <a:pPr marL="285750" lvl="1"/>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 FROM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tells Docker that you want to base your image on the existing image called</a:t>
            </a:r>
          </a:p>
          <a:p>
            <a:pPr marL="342900" lvl="1" indent="-342900"/>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COPY and WORKDIR copy the current directory’s contents into a new directory inside the container called</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and set that to the </a:t>
            </a:r>
            <a:r>
              <a:rPr lang="en-US" altLang="zh-TW" sz="1400" dirty="0" err="1">
                <a:latin typeface="Arial Unicode MS" panose="020B0604020202020204" pitchFamily="34" charset="-120"/>
                <a:ea typeface="Arial Unicode MS" panose="020B0604020202020204" pitchFamily="34" charset="-120"/>
                <a:cs typeface="Arial Unicode MS" panose="020B0604020202020204" pitchFamily="34" charset="-120"/>
              </a:rPr>
              <a:t>the</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 working directory for the subsequent instructions</a:t>
            </a:r>
          </a:p>
          <a:p>
            <a:pPr marL="342900" lvl="1" indent="-342900"/>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EXPOSE tells Docker to expose port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5555(the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default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port</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for ASP.NET Core</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is 5000) on the container</a:t>
            </a:r>
          </a:p>
          <a:p>
            <a:pPr marL="342900" lvl="1" indent="-342900"/>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ENV sets the environment variable ASPNETCORE_URLS in the container. This will ensure that ASP.NET Core binds to the correct port and address</a:t>
            </a:r>
          </a:p>
          <a:p>
            <a:pPr marL="342900" lvl="1" indent="-342900"/>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ENTRYPOINT specifies the command to execute when the container starts up. In this case, it’s </a:t>
            </a:r>
            <a:r>
              <a:rPr lang="en-US" altLang="zh-TW" sz="1400" dirty="0" err="1">
                <a:latin typeface="Arial Unicode MS" panose="020B0604020202020204" pitchFamily="34" charset="-120"/>
                <a:ea typeface="Arial Unicode MS" panose="020B0604020202020204" pitchFamily="34" charset="-120"/>
                <a:cs typeface="Arial Unicode MS" panose="020B0604020202020204" pitchFamily="34" charset="-120"/>
              </a:rPr>
              <a:t>dotnet</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 run</a:t>
            </a:r>
            <a:endParaRPr lang="en-US" sz="1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22</a:t>
            </a:fld>
            <a:endParaRPr lang="en-US" altLang="en-US" dirty="0"/>
          </a:p>
        </p:txBody>
      </p:sp>
      <p:pic>
        <p:nvPicPr>
          <p:cNvPr id="9" name="圖片 8"/>
          <p:cNvPicPr>
            <a:picLocks noChangeAspect="1"/>
          </p:cNvPicPr>
          <p:nvPr/>
        </p:nvPicPr>
        <p:blipFill>
          <a:blip r:embed="rId2"/>
          <a:stretch>
            <a:fillRect/>
          </a:stretch>
        </p:blipFill>
        <p:spPr>
          <a:xfrm>
            <a:off x="3352800" y="1600200"/>
            <a:ext cx="7543800" cy="1905990"/>
          </a:xfrm>
          <a:prstGeom prst="rect">
            <a:avLst/>
          </a:prstGeom>
        </p:spPr>
      </p:pic>
    </p:spTree>
    <p:extLst>
      <p:ext uri="{BB962C8B-B14F-4D97-AF65-F5344CB8AC3E}">
        <p14:creationId xmlns:p14="http://schemas.microsoft.com/office/powerpoint/2010/main" val="37648804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Deploy </a:t>
            </a:r>
            <a:r>
              <a:rPr lang="en-US" altLang="zh-TW" dirty="0" err="1"/>
              <a:t>ASP.Net</a:t>
            </a:r>
            <a:r>
              <a:rPr lang="en-US" altLang="zh-TW" dirty="0"/>
              <a:t> Core Web API on Docker</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建置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Docker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Image</a:t>
            </a:r>
          </a:p>
          <a:p>
            <a:pPr marL="800100" lvl="3" indent="-342900"/>
            <a:r>
              <a:rPr lang="zh-TW" altLang="en-US" sz="1600" dirty="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docker</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build -t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mywebapi</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p>
          <a:p>
            <a:pPr marL="1257300" lvl="4" indent="-342900"/>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--tag, -t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4" indent="0">
              <a:buNone/>
            </a:pP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Name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and optionally a tag in the ‘</a:t>
            </a:r>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name:tag</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4" indent="0">
              <a:buNone/>
            </a:pP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f</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ormat</a:t>
            </a:r>
          </a:p>
          <a:p>
            <a:pPr marL="914400" lvl="4" indent="0">
              <a:buNone/>
            </a:pP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914400" lvl="4" indent="0">
              <a:buNone/>
            </a:pP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800100" lvl="3" indent="-342900"/>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docker</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images</a:t>
            </a:r>
            <a:endParaRPr lang="en-US" altLang="zh-TW" sz="1600" dirty="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800100" lvl="3" indent="-342900"/>
            <a:endParaRPr lang="en-US" altLang="zh-TW" sz="1600" dirty="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23</a:t>
            </a:fld>
            <a:endParaRPr lang="en-US" altLang="en-US" dirty="0"/>
          </a:p>
        </p:txBody>
      </p:sp>
      <p:pic>
        <p:nvPicPr>
          <p:cNvPr id="9" name="圖片 8"/>
          <p:cNvPicPr>
            <a:picLocks noChangeAspect="1"/>
          </p:cNvPicPr>
          <p:nvPr/>
        </p:nvPicPr>
        <p:blipFill>
          <a:blip r:embed="rId2"/>
          <a:stretch>
            <a:fillRect/>
          </a:stretch>
        </p:blipFill>
        <p:spPr>
          <a:xfrm>
            <a:off x="5638800" y="1600268"/>
            <a:ext cx="5238750" cy="4667250"/>
          </a:xfrm>
          <a:prstGeom prst="rect">
            <a:avLst/>
          </a:prstGeom>
        </p:spPr>
      </p:pic>
      <p:pic>
        <p:nvPicPr>
          <p:cNvPr id="5" name="圖片 4"/>
          <p:cNvPicPr>
            <a:picLocks noChangeAspect="1"/>
          </p:cNvPicPr>
          <p:nvPr/>
        </p:nvPicPr>
        <p:blipFill>
          <a:blip r:embed="rId3"/>
          <a:stretch>
            <a:fillRect/>
          </a:stretch>
        </p:blipFill>
        <p:spPr>
          <a:xfrm>
            <a:off x="270232" y="4876800"/>
            <a:ext cx="5139968" cy="693738"/>
          </a:xfrm>
          <a:prstGeom prst="rect">
            <a:avLst/>
          </a:prstGeom>
        </p:spPr>
      </p:pic>
    </p:spTree>
    <p:extLst>
      <p:ext uri="{BB962C8B-B14F-4D97-AF65-F5344CB8AC3E}">
        <p14:creationId xmlns:p14="http://schemas.microsoft.com/office/powerpoint/2010/main" val="87048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Deploy </a:t>
            </a:r>
            <a:r>
              <a:rPr lang="en-US" altLang="zh-TW" dirty="0" err="1"/>
              <a:t>ASP.Net</a:t>
            </a:r>
            <a:r>
              <a:rPr lang="en-US" altLang="zh-TW" dirty="0"/>
              <a:t> Core Web API on Docker</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使用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Image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建立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Container</a:t>
            </a:r>
          </a:p>
          <a:p>
            <a:pPr marL="800100" lvl="3" indent="-342900"/>
            <a:r>
              <a:rPr lang="zh-TW" altLang="en-US" sz="16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docker</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run -d -p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8888:5555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mywebapi</a:t>
            </a:r>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257300" lvl="4" indent="-342900"/>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-d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flag tells Docker to run the container in detached mode (in the background</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pPr marL="1257300" lvl="4" indent="-342900"/>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p flag will map port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8888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on the host machine to port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5555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inside the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container</a:t>
            </a:r>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800100" lvl="3" indent="-342900"/>
            <a:r>
              <a:rPr lang="en-US" altLang="zh-TW" sz="1600" dirty="0" err="1">
                <a:latin typeface="Arial Unicode MS" panose="020B0604020202020204" pitchFamily="34" charset="-120"/>
                <a:ea typeface="Arial Unicode MS" panose="020B0604020202020204" pitchFamily="34" charset="-120"/>
                <a:cs typeface="Arial Unicode MS" panose="020B0604020202020204" pitchFamily="34" charset="-120"/>
              </a:rPr>
              <a:t>docker</a:t>
            </a:r>
            <a:r>
              <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err="1" smtClean="0">
                <a:latin typeface="Arial Unicode MS" panose="020B0604020202020204" pitchFamily="34" charset="-120"/>
                <a:ea typeface="Arial Unicode MS" panose="020B0604020202020204" pitchFamily="34" charset="-120"/>
                <a:cs typeface="Arial Unicode MS" panose="020B0604020202020204" pitchFamily="34" charset="-120"/>
              </a:rPr>
              <a:t>ps</a:t>
            </a:r>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800100" lvl="3" indent="-342900"/>
            <a:endParaRPr lang="en-US"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24</a:t>
            </a:fld>
            <a:endParaRPr lang="en-US" altLang="en-US" dirty="0"/>
          </a:p>
        </p:txBody>
      </p:sp>
      <p:pic>
        <p:nvPicPr>
          <p:cNvPr id="10" name="圖片 9"/>
          <p:cNvPicPr>
            <a:picLocks noChangeAspect="1"/>
          </p:cNvPicPr>
          <p:nvPr/>
        </p:nvPicPr>
        <p:blipFill>
          <a:blip r:embed="rId2"/>
          <a:stretch>
            <a:fillRect/>
          </a:stretch>
        </p:blipFill>
        <p:spPr>
          <a:xfrm>
            <a:off x="2971800" y="3987298"/>
            <a:ext cx="7772400" cy="584702"/>
          </a:xfrm>
          <a:prstGeom prst="rect">
            <a:avLst/>
          </a:prstGeom>
        </p:spPr>
      </p:pic>
      <p:pic>
        <p:nvPicPr>
          <p:cNvPr id="11" name="圖片 10"/>
          <p:cNvPicPr>
            <a:picLocks noChangeAspect="1"/>
          </p:cNvPicPr>
          <p:nvPr/>
        </p:nvPicPr>
        <p:blipFill>
          <a:blip r:embed="rId3"/>
          <a:stretch>
            <a:fillRect/>
          </a:stretch>
        </p:blipFill>
        <p:spPr>
          <a:xfrm>
            <a:off x="2971800" y="4853127"/>
            <a:ext cx="7924800" cy="1471473"/>
          </a:xfrm>
          <a:prstGeom prst="rect">
            <a:avLst/>
          </a:prstGeom>
        </p:spPr>
      </p:pic>
      <p:pic>
        <p:nvPicPr>
          <p:cNvPr id="12" name="圖片 11"/>
          <p:cNvPicPr>
            <a:picLocks noChangeAspect="1"/>
          </p:cNvPicPr>
          <p:nvPr/>
        </p:nvPicPr>
        <p:blipFill>
          <a:blip r:embed="rId4"/>
          <a:stretch>
            <a:fillRect/>
          </a:stretch>
        </p:blipFill>
        <p:spPr>
          <a:xfrm>
            <a:off x="134566" y="3967319"/>
            <a:ext cx="2684834" cy="2662081"/>
          </a:xfrm>
          <a:prstGeom prst="rect">
            <a:avLst/>
          </a:prstGeom>
        </p:spPr>
      </p:pic>
    </p:spTree>
    <p:extLst>
      <p:ext uri="{BB962C8B-B14F-4D97-AF65-F5344CB8AC3E}">
        <p14:creationId xmlns:p14="http://schemas.microsoft.com/office/powerpoint/2010/main" val="31376476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25</a:t>
            </a:fld>
            <a:endParaRPr lang="en-US" altLang="en-US" dirty="0"/>
          </a:p>
        </p:txBody>
      </p:sp>
      <p:pic>
        <p:nvPicPr>
          <p:cNvPr id="5" name="內容版面配置區 6"/>
          <p:cNvPicPr>
            <a:picLocks noChangeAspect="1"/>
          </p:cNvPicPr>
          <p:nvPr/>
        </p:nvPicPr>
        <p:blipFill>
          <a:blip r:embed="rId2"/>
          <a:stretch>
            <a:fillRect/>
          </a:stretch>
        </p:blipFill>
        <p:spPr>
          <a:xfrm>
            <a:off x="5486400" y="1828800"/>
            <a:ext cx="5486400" cy="3000749"/>
          </a:xfrm>
          <a:prstGeom prst="rect">
            <a:avLst/>
          </a:prstGeom>
        </p:spPr>
      </p:pic>
      <p:pic>
        <p:nvPicPr>
          <p:cNvPr id="6" name="圖片 5"/>
          <p:cNvPicPr>
            <a:picLocks noChangeAspect="1"/>
          </p:cNvPicPr>
          <p:nvPr/>
        </p:nvPicPr>
        <p:blipFill>
          <a:blip r:embed="rId3"/>
          <a:stretch>
            <a:fillRect/>
          </a:stretch>
        </p:blipFill>
        <p:spPr>
          <a:xfrm>
            <a:off x="24385" y="1847114"/>
            <a:ext cx="5385815" cy="2420086"/>
          </a:xfrm>
          <a:prstGeom prst="rect">
            <a:avLst/>
          </a:prstGeom>
        </p:spPr>
      </p:pic>
      <p:pic>
        <p:nvPicPr>
          <p:cNvPr id="7" name="圖片 6"/>
          <p:cNvPicPr>
            <a:picLocks noChangeAspect="1"/>
          </p:cNvPicPr>
          <p:nvPr/>
        </p:nvPicPr>
        <p:blipFill>
          <a:blip r:embed="rId4"/>
          <a:stretch>
            <a:fillRect/>
          </a:stretch>
        </p:blipFill>
        <p:spPr>
          <a:xfrm>
            <a:off x="0" y="4309964"/>
            <a:ext cx="4419600" cy="2395636"/>
          </a:xfrm>
          <a:prstGeom prst="rect">
            <a:avLst/>
          </a:prstGeom>
        </p:spPr>
      </p:pic>
    </p:spTree>
    <p:extLst>
      <p:ext uri="{BB962C8B-B14F-4D97-AF65-F5344CB8AC3E}">
        <p14:creationId xmlns:p14="http://schemas.microsoft.com/office/powerpoint/2010/main" val="2450037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26</a:t>
            </a:fld>
            <a:endParaRPr lang="en-US" altLang="en-US" dirty="0"/>
          </a:p>
        </p:txBody>
      </p:sp>
      <p:pic>
        <p:nvPicPr>
          <p:cNvPr id="5" name="圖片 4"/>
          <p:cNvPicPr>
            <a:picLocks noChangeAspect="1"/>
          </p:cNvPicPr>
          <p:nvPr/>
        </p:nvPicPr>
        <p:blipFill>
          <a:blip r:embed="rId2"/>
          <a:stretch>
            <a:fillRect/>
          </a:stretch>
        </p:blipFill>
        <p:spPr>
          <a:xfrm>
            <a:off x="0" y="1752600"/>
            <a:ext cx="5064008" cy="2517779"/>
          </a:xfrm>
          <a:prstGeom prst="rect">
            <a:avLst/>
          </a:prstGeom>
        </p:spPr>
      </p:pic>
      <p:pic>
        <p:nvPicPr>
          <p:cNvPr id="6" name="圖片 5"/>
          <p:cNvPicPr>
            <a:picLocks noChangeAspect="1"/>
          </p:cNvPicPr>
          <p:nvPr/>
        </p:nvPicPr>
        <p:blipFill>
          <a:blip r:embed="rId3"/>
          <a:stretch>
            <a:fillRect/>
          </a:stretch>
        </p:blipFill>
        <p:spPr>
          <a:xfrm>
            <a:off x="5064008" y="3938549"/>
            <a:ext cx="5899648" cy="2339172"/>
          </a:xfrm>
          <a:prstGeom prst="rect">
            <a:avLst/>
          </a:prstGeom>
        </p:spPr>
      </p:pic>
    </p:spTree>
    <p:extLst>
      <p:ext uri="{BB962C8B-B14F-4D97-AF65-F5344CB8AC3E}">
        <p14:creationId xmlns:p14="http://schemas.microsoft.com/office/powerpoint/2010/main" val="95160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27</a:t>
            </a:fld>
            <a:endParaRPr lang="en-US" altLang="en-US" dirty="0"/>
          </a:p>
        </p:txBody>
      </p:sp>
      <p:pic>
        <p:nvPicPr>
          <p:cNvPr id="5" name="圖片 4"/>
          <p:cNvPicPr>
            <a:picLocks noChangeAspect="1"/>
          </p:cNvPicPr>
          <p:nvPr/>
        </p:nvPicPr>
        <p:blipFill>
          <a:blip r:embed="rId2"/>
          <a:stretch>
            <a:fillRect/>
          </a:stretch>
        </p:blipFill>
        <p:spPr>
          <a:xfrm>
            <a:off x="76200" y="1828800"/>
            <a:ext cx="6477000" cy="4831492"/>
          </a:xfrm>
          <a:prstGeom prst="rect">
            <a:avLst/>
          </a:prstGeom>
        </p:spPr>
      </p:pic>
      <p:pic>
        <p:nvPicPr>
          <p:cNvPr id="6" name="內容版面配置區 3"/>
          <p:cNvPicPr>
            <a:picLocks noChangeAspect="1"/>
          </p:cNvPicPr>
          <p:nvPr/>
        </p:nvPicPr>
        <p:blipFill>
          <a:blip r:embed="rId3"/>
          <a:stretch>
            <a:fillRect/>
          </a:stretch>
        </p:blipFill>
        <p:spPr>
          <a:xfrm>
            <a:off x="6575580" y="1828800"/>
            <a:ext cx="4321019" cy="4043363"/>
          </a:xfrm>
          <a:prstGeom prst="rect">
            <a:avLst/>
          </a:prstGeom>
        </p:spPr>
      </p:pic>
    </p:spTree>
    <p:extLst>
      <p:ext uri="{BB962C8B-B14F-4D97-AF65-F5344CB8AC3E}">
        <p14:creationId xmlns:p14="http://schemas.microsoft.com/office/powerpoint/2010/main" val="1700533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28</a:t>
            </a:fld>
            <a:endParaRPr lang="en-US" altLang="en-US" dirty="0"/>
          </a:p>
        </p:txBody>
      </p:sp>
      <p:pic>
        <p:nvPicPr>
          <p:cNvPr id="5" name="圖片 4"/>
          <p:cNvPicPr>
            <a:picLocks noChangeAspect="1"/>
          </p:cNvPicPr>
          <p:nvPr/>
        </p:nvPicPr>
        <p:blipFill>
          <a:blip r:embed="rId2"/>
          <a:stretch>
            <a:fillRect/>
          </a:stretch>
        </p:blipFill>
        <p:spPr>
          <a:xfrm>
            <a:off x="76200" y="4267200"/>
            <a:ext cx="5736405" cy="2360879"/>
          </a:xfrm>
          <a:prstGeom prst="rect">
            <a:avLst/>
          </a:prstGeom>
        </p:spPr>
      </p:pic>
      <p:pic>
        <p:nvPicPr>
          <p:cNvPr id="6" name="圖片 5"/>
          <p:cNvPicPr>
            <a:picLocks noChangeAspect="1"/>
          </p:cNvPicPr>
          <p:nvPr/>
        </p:nvPicPr>
        <p:blipFill>
          <a:blip r:embed="rId3"/>
          <a:stretch>
            <a:fillRect/>
          </a:stretch>
        </p:blipFill>
        <p:spPr>
          <a:xfrm>
            <a:off x="5869798" y="1600201"/>
            <a:ext cx="5026802" cy="3124199"/>
          </a:xfrm>
          <a:prstGeom prst="rect">
            <a:avLst/>
          </a:prstGeom>
        </p:spPr>
      </p:pic>
    </p:spTree>
    <p:extLst>
      <p:ext uri="{BB962C8B-B14F-4D97-AF65-F5344CB8AC3E}">
        <p14:creationId xmlns:p14="http://schemas.microsoft.com/office/powerpoint/2010/main" val="3159387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29</a:t>
            </a:fld>
            <a:endParaRPr lang="en-US" altLang="en-US" dirty="0"/>
          </a:p>
        </p:txBody>
      </p:sp>
      <p:pic>
        <p:nvPicPr>
          <p:cNvPr id="5" name="圖片 4"/>
          <p:cNvPicPr>
            <a:picLocks noChangeAspect="1"/>
          </p:cNvPicPr>
          <p:nvPr/>
        </p:nvPicPr>
        <p:blipFill>
          <a:blip r:embed="rId2"/>
          <a:stretch>
            <a:fillRect/>
          </a:stretch>
        </p:blipFill>
        <p:spPr>
          <a:xfrm>
            <a:off x="4362450" y="1832797"/>
            <a:ext cx="6610350" cy="2305050"/>
          </a:xfrm>
          <a:prstGeom prst="rect">
            <a:avLst/>
          </a:prstGeom>
        </p:spPr>
      </p:pic>
    </p:spTree>
    <p:extLst>
      <p:ext uri="{BB962C8B-B14F-4D97-AF65-F5344CB8AC3E}">
        <p14:creationId xmlns:p14="http://schemas.microsoft.com/office/powerpoint/2010/main" val="4207441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TW" altLang="en-US" dirty="0"/>
              <a:t>開發環境</a:t>
            </a:r>
            <a:endParaRPr lang="en-US" dirty="0"/>
          </a:p>
        </p:txBody>
      </p:sp>
      <p:sp>
        <p:nvSpPr>
          <p:cNvPr id="3" name="Text Placeholder 2"/>
          <p:cNvSpPr>
            <a:spLocks noGrp="1"/>
          </p:cNvSpPr>
          <p:nvPr>
            <p:ph type="body" sz="quarter" idx="11"/>
          </p:nvPr>
        </p:nvSpPr>
        <p:spPr>
          <a:xfrm>
            <a:off x="2208213" y="1905000"/>
            <a:ext cx="8002587" cy="3588048"/>
          </a:xfrm>
        </p:spPr>
        <p:txBody>
          <a:bodyPr/>
          <a:lstStyle/>
          <a:p>
            <a:pPr>
              <a:lnSpc>
                <a:spcPct val="200000"/>
              </a:lnSpc>
            </a:pPr>
            <a:r>
              <a:rPr lang="en-US" altLang="zh-TW" sz="2000" dirty="0"/>
              <a:t>Windows 10</a:t>
            </a:r>
            <a:r>
              <a:rPr lang="zh-TW" altLang="en-US" sz="2000" dirty="0"/>
              <a:t> </a:t>
            </a:r>
            <a:r>
              <a:rPr lang="en-US" altLang="zh-TW" sz="2000" dirty="0"/>
              <a:t>Home x64 </a:t>
            </a:r>
            <a:r>
              <a:rPr lang="en-US" altLang="zh-TW" sz="2000" dirty="0" smtClean="0"/>
              <a:t>1703</a:t>
            </a:r>
            <a:endParaRPr lang="en-US" altLang="zh-TW" sz="2000" dirty="0"/>
          </a:p>
          <a:p>
            <a:pPr>
              <a:lnSpc>
                <a:spcPct val="200000"/>
              </a:lnSpc>
            </a:pPr>
            <a:r>
              <a:rPr lang="en-US" altLang="zh-TW" sz="2000" dirty="0"/>
              <a:t>Linux CentOS</a:t>
            </a:r>
            <a:r>
              <a:rPr lang="zh-TW" altLang="en-US" sz="2000" dirty="0"/>
              <a:t> </a:t>
            </a:r>
            <a:r>
              <a:rPr lang="en-US" altLang="zh-TW" sz="2000" dirty="0"/>
              <a:t>7</a:t>
            </a:r>
            <a:r>
              <a:rPr lang="zh-TW" altLang="en-US" sz="2000" dirty="0"/>
              <a:t> </a:t>
            </a:r>
            <a:r>
              <a:rPr lang="en-US" altLang="zh-TW" sz="2000" dirty="0"/>
              <a:t>x64</a:t>
            </a:r>
            <a:r>
              <a:rPr lang="zh-TW" altLang="en-US" sz="2000" dirty="0"/>
              <a:t> </a:t>
            </a:r>
            <a:r>
              <a:rPr lang="en-US" altLang="zh-TW" sz="2000" dirty="0"/>
              <a:t>1503 / </a:t>
            </a:r>
            <a:r>
              <a:rPr lang="en-US" altLang="zh-TW" sz="2000" dirty="0" smtClean="0"/>
              <a:t>On VMware</a:t>
            </a:r>
            <a:endParaRPr lang="en-US" altLang="zh-TW" sz="2000" dirty="0"/>
          </a:p>
          <a:p>
            <a:pPr>
              <a:lnSpc>
                <a:spcPct val="200000"/>
              </a:lnSpc>
            </a:pPr>
            <a:r>
              <a:rPr lang="en-US" altLang="zh-TW" sz="2000" dirty="0"/>
              <a:t>Docker </a:t>
            </a:r>
            <a:r>
              <a:rPr lang="en-US" altLang="zh-TW" sz="2000" dirty="0" smtClean="0"/>
              <a:t>CE / On Linux CentOS</a:t>
            </a:r>
            <a:endParaRPr lang="en-US" altLang="zh-TW" sz="2000" dirty="0"/>
          </a:p>
          <a:p>
            <a:pPr>
              <a:lnSpc>
                <a:spcPct val="200000"/>
              </a:lnSpc>
            </a:pPr>
            <a:r>
              <a:rPr lang="en-US" altLang="zh-TW" sz="2000" dirty="0"/>
              <a:t>Visual Studio 2017</a:t>
            </a:r>
          </a:p>
          <a:p>
            <a:pPr>
              <a:lnSpc>
                <a:spcPct val="200000"/>
              </a:lnSpc>
            </a:pPr>
            <a:r>
              <a:rPr lang="en-US" altLang="zh-TW" sz="2000" dirty="0" err="1"/>
              <a:t>.Net</a:t>
            </a:r>
            <a:r>
              <a:rPr lang="en-US" altLang="zh-TW" sz="2000" dirty="0"/>
              <a:t> Core SDK 1.0.3</a:t>
            </a:r>
          </a:p>
          <a:p>
            <a:pPr>
              <a:lnSpc>
                <a:spcPct val="200000"/>
              </a:lnSpc>
            </a:pPr>
            <a:r>
              <a:rPr lang="en-US" altLang="zh-TW" sz="2000" dirty="0" err="1"/>
              <a:t>.Net</a:t>
            </a:r>
            <a:r>
              <a:rPr lang="en-US" altLang="zh-TW" sz="2000" dirty="0"/>
              <a:t> Core 1.1.1</a:t>
            </a: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3</a:t>
            </a:fld>
            <a:endParaRPr lang="en-US" altLang="en-US" dirty="0"/>
          </a:p>
        </p:txBody>
      </p:sp>
      <p:sp>
        <p:nvSpPr>
          <p:cNvPr id="10" name="Oval 9"/>
          <p:cNvSpPr/>
          <p:nvPr/>
        </p:nvSpPr>
        <p:spPr>
          <a:xfrm>
            <a:off x="990600" y="230505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sp>
        <p:nvSpPr>
          <p:cNvPr id="11" name="Oval 10"/>
          <p:cNvSpPr/>
          <p:nvPr/>
        </p:nvSpPr>
        <p:spPr>
          <a:xfrm>
            <a:off x="990600" y="342900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sp>
        <p:nvSpPr>
          <p:cNvPr id="12" name="Oval 11"/>
          <p:cNvSpPr/>
          <p:nvPr/>
        </p:nvSpPr>
        <p:spPr>
          <a:xfrm>
            <a:off x="990600" y="4572000"/>
            <a:ext cx="914400" cy="914400"/>
          </a:xfrm>
          <a:prstGeom prst="ellipse">
            <a:avLst/>
          </a:prstGeom>
          <a:solidFill>
            <a:srgbClr val="344E5E"/>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ctr" eaLnBrk="1" hangingPunct="1">
              <a:spcBef>
                <a:spcPct val="0"/>
              </a:spcBef>
              <a:buFontTx/>
              <a:buNone/>
              <a:defRPr/>
            </a:pPr>
            <a:endParaRPr lang="en-US" altLang="en-US" sz="1600" b="1" smtClean="0">
              <a:solidFill>
                <a:prstClr val="white"/>
              </a:solidFill>
              <a:latin typeface="Impact" pitchFamily="34" charset="0"/>
            </a:endParaRPr>
          </a:p>
        </p:txBody>
      </p:sp>
      <p:pic>
        <p:nvPicPr>
          <p:cNvPr id="13" name="Picture 14" descr="01s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88" y="4459288"/>
            <a:ext cx="14446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39407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00275"/>
            <a:ext cx="1001713"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5"/>
          <p:cNvPicPr>
            <a:picLocks noChangeAspect="1"/>
          </p:cNvPicPr>
          <p:nvPr/>
        </p:nvPicPr>
        <p:blipFill>
          <a:blip r:embed="rId5"/>
          <a:stretch>
            <a:fillRect/>
          </a:stretch>
        </p:blipFill>
        <p:spPr>
          <a:xfrm>
            <a:off x="6629400" y="4876800"/>
            <a:ext cx="4264724" cy="565694"/>
          </a:xfrm>
          <a:prstGeom prst="rect">
            <a:avLst/>
          </a:prstGeom>
        </p:spPr>
      </p:pic>
      <p:pic>
        <p:nvPicPr>
          <p:cNvPr id="17" name="圖片 16"/>
          <p:cNvPicPr>
            <a:picLocks noChangeAspect="1"/>
          </p:cNvPicPr>
          <p:nvPr/>
        </p:nvPicPr>
        <p:blipFill>
          <a:blip r:embed="rId6"/>
          <a:stretch>
            <a:fillRect/>
          </a:stretch>
        </p:blipFill>
        <p:spPr>
          <a:xfrm>
            <a:off x="6629400" y="2793350"/>
            <a:ext cx="2895599" cy="762581"/>
          </a:xfrm>
          <a:prstGeom prst="rect">
            <a:avLst/>
          </a:prstGeom>
        </p:spPr>
      </p:pic>
      <p:pic>
        <p:nvPicPr>
          <p:cNvPr id="18" name="圖片 17"/>
          <p:cNvPicPr>
            <a:picLocks noChangeAspect="1"/>
          </p:cNvPicPr>
          <p:nvPr/>
        </p:nvPicPr>
        <p:blipFill>
          <a:blip r:embed="rId7"/>
          <a:stretch>
            <a:fillRect/>
          </a:stretch>
        </p:blipFill>
        <p:spPr>
          <a:xfrm>
            <a:off x="6629400" y="3625522"/>
            <a:ext cx="4263771" cy="1163352"/>
          </a:xfrm>
          <a:prstGeom prst="rect">
            <a:avLst/>
          </a:prstGeom>
        </p:spPr>
      </p:pic>
      <p:pic>
        <p:nvPicPr>
          <p:cNvPr id="19" name="圖片 18"/>
          <p:cNvPicPr>
            <a:picLocks noChangeAspect="1"/>
          </p:cNvPicPr>
          <p:nvPr/>
        </p:nvPicPr>
        <p:blipFill>
          <a:blip r:embed="rId8"/>
          <a:stretch>
            <a:fillRect/>
          </a:stretch>
        </p:blipFill>
        <p:spPr>
          <a:xfrm>
            <a:off x="9601200" y="2393748"/>
            <a:ext cx="1291972" cy="1165101"/>
          </a:xfrm>
          <a:prstGeom prst="rect">
            <a:avLst/>
          </a:prstGeom>
        </p:spPr>
      </p:pic>
    </p:spTree>
    <p:extLst>
      <p:ext uri="{BB962C8B-B14F-4D97-AF65-F5344CB8AC3E}">
        <p14:creationId xmlns:p14="http://schemas.microsoft.com/office/powerpoint/2010/main" val="1348013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ASP.NET Core</a:t>
            </a:r>
            <a:endParaRPr lang="zh-TW" altLang="en-US" dirty="0"/>
          </a:p>
        </p:txBody>
      </p:sp>
      <p:sp>
        <p:nvSpPr>
          <p:cNvPr id="3" name="內容版面配置區 2"/>
          <p:cNvSpPr>
            <a:spLocks noGrp="1"/>
          </p:cNvSpPr>
          <p:nvPr>
            <p:ph idx="1"/>
          </p:nvPr>
        </p:nvSpPr>
        <p:spPr>
          <a:xfrm>
            <a:off x="549275" y="2916290"/>
            <a:ext cx="9874250" cy="3484510"/>
          </a:xfrm>
        </p:spPr>
        <p:txBody>
          <a:bodyPr/>
          <a:lstStyle/>
          <a:p>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ASP.NET Core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核心設計上是</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採用</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Open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Web Interface for .NET (OWIN)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為概念</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發展</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OWIN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在概念上就強調以程式碼來</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定義</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系統功能</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TW" sz="18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Kestrel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Server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是以 </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libuv</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為基礎開發的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Web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Server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代管行程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(Hosting Process</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藉</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由 </a:t>
            </a:r>
            <a:r>
              <a:rPr lang="en-US" altLang="zh-TW" sz="1800" dirty="0" err="1">
                <a:latin typeface="Arial Unicode MS" panose="020B0604020202020204" pitchFamily="34" charset="-120"/>
                <a:ea typeface="Arial Unicode MS" panose="020B0604020202020204" pitchFamily="34" charset="-120"/>
                <a:cs typeface="Arial Unicode MS" panose="020B0604020202020204" pitchFamily="34" charset="-120"/>
              </a:rPr>
              <a:t>libuv</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協助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Kestrel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Server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可跨</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平台</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也</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可適用於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IIS</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讓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IIS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可直接將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HTTP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的要求</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直接</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轉送給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Kestrel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Server</a:t>
            </a:r>
          </a:p>
          <a:p>
            <a:pPr marL="0" indent="0">
              <a:buNone/>
            </a:pPr>
            <a:endPar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endPar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4</a:t>
            </a:fld>
            <a:endParaRPr lang="en-US" altLang="en-US" dirty="0"/>
          </a:p>
        </p:txBody>
      </p:sp>
      <p:pic>
        <p:nvPicPr>
          <p:cNvPr id="5" name="圖片 4"/>
          <p:cNvPicPr>
            <a:picLocks noChangeAspect="1"/>
          </p:cNvPicPr>
          <p:nvPr/>
        </p:nvPicPr>
        <p:blipFill>
          <a:blip r:embed="rId3"/>
          <a:stretch>
            <a:fillRect/>
          </a:stretch>
        </p:blipFill>
        <p:spPr>
          <a:xfrm>
            <a:off x="3152775" y="1628775"/>
            <a:ext cx="7667625" cy="1266825"/>
          </a:xfrm>
          <a:prstGeom prst="rect">
            <a:avLst/>
          </a:prstGeom>
        </p:spPr>
      </p:pic>
      <p:pic>
        <p:nvPicPr>
          <p:cNvPr id="7" name="圖片 6"/>
          <p:cNvPicPr>
            <a:picLocks noChangeAspect="1"/>
          </p:cNvPicPr>
          <p:nvPr/>
        </p:nvPicPr>
        <p:blipFill>
          <a:blip r:embed="rId4"/>
          <a:stretch>
            <a:fillRect/>
          </a:stretch>
        </p:blipFill>
        <p:spPr>
          <a:xfrm>
            <a:off x="5329428" y="3066819"/>
            <a:ext cx="5567172" cy="3257781"/>
          </a:xfrm>
          <a:prstGeom prst="rect">
            <a:avLst/>
          </a:prstGeom>
        </p:spPr>
      </p:pic>
    </p:spTree>
    <p:extLst>
      <p:ext uri="{BB962C8B-B14F-4D97-AF65-F5344CB8AC3E}">
        <p14:creationId xmlns:p14="http://schemas.microsoft.com/office/powerpoint/2010/main" val="2344450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Program.cs</a:t>
            </a:r>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5</a:t>
            </a:fld>
            <a:endParaRPr lang="en-US" altLang="en-US" dirty="0"/>
          </a:p>
        </p:txBody>
      </p:sp>
      <p:pic>
        <p:nvPicPr>
          <p:cNvPr id="6" name="圖片 5"/>
          <p:cNvPicPr>
            <a:picLocks noChangeAspect="1"/>
          </p:cNvPicPr>
          <p:nvPr/>
        </p:nvPicPr>
        <p:blipFill>
          <a:blip r:embed="rId2"/>
          <a:stretch>
            <a:fillRect/>
          </a:stretch>
        </p:blipFill>
        <p:spPr>
          <a:xfrm>
            <a:off x="8458200" y="1676400"/>
            <a:ext cx="2371725" cy="2857500"/>
          </a:xfrm>
          <a:prstGeom prst="rect">
            <a:avLst/>
          </a:prstGeom>
        </p:spPr>
      </p:pic>
      <p:pic>
        <p:nvPicPr>
          <p:cNvPr id="13" name="圖片 12"/>
          <p:cNvPicPr>
            <a:picLocks noChangeAspect="1"/>
          </p:cNvPicPr>
          <p:nvPr/>
        </p:nvPicPr>
        <p:blipFill>
          <a:blip r:embed="rId3"/>
          <a:stretch>
            <a:fillRect/>
          </a:stretch>
        </p:blipFill>
        <p:spPr>
          <a:xfrm>
            <a:off x="3457575" y="1676400"/>
            <a:ext cx="4924425" cy="2466975"/>
          </a:xfrm>
          <a:prstGeom prst="rect">
            <a:avLst/>
          </a:prstGeom>
        </p:spPr>
      </p:pic>
      <p:sp>
        <p:nvSpPr>
          <p:cNvPr id="15" name="Content Placeholder 2"/>
          <p:cNvSpPr>
            <a:spLocks noGrp="1"/>
          </p:cNvSpPr>
          <p:nvPr>
            <p:ph idx="1"/>
          </p:nvPr>
        </p:nvSpPr>
        <p:spPr>
          <a:xfrm>
            <a:off x="549275" y="2382890"/>
            <a:ext cx="9874250" cy="4094110"/>
          </a:xfrm>
        </p:spPr>
        <p:txBody>
          <a:bodyPr/>
          <a:lstStyle/>
          <a:p>
            <a:pPr marL="0" lvl="0" indent="0">
              <a:spcBef>
                <a:spcPct val="0"/>
              </a:spcBef>
              <a:buNone/>
            </a:pPr>
            <a:r>
              <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An ASP.NET Core app is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simply </a:t>
            </a:r>
            <a:r>
              <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 console app that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creates </a:t>
            </a:r>
            <a:r>
              <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 </a:t>
            </a: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web</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server </a:t>
            </a:r>
            <a:r>
              <a:rPr lang="zh-TW"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in its </a:t>
            </a: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lvl="0" indent="0">
              <a:spcBef>
                <a:spcPct val="0"/>
              </a:spcBef>
              <a:buNone/>
            </a:pPr>
            <a:r>
              <a:rPr lang="zh-TW"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Main method</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p>
          <a:p>
            <a:pPr marL="0" lvl="0" indent="0">
              <a:spcBef>
                <a:spcPct val="0"/>
              </a:spcBef>
              <a:buNone/>
            </a:pPr>
            <a:endPar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609585" indent="-507987">
              <a:lnSpc>
                <a:spcPct val="100000"/>
              </a:lnSpc>
            </a:pPr>
            <a:r>
              <a:rPr lang="en"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Program.cs</a:t>
            </a:r>
          </a:p>
          <a:p>
            <a:pPr marL="1009635" lvl="1" indent="-507987"/>
            <a:r>
              <a:rPr lang="zh-TW" altLang="en-US" sz="16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Main </a:t>
            </a:r>
            <a:r>
              <a:rPr lang="en"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entry </a:t>
            </a:r>
            <a:r>
              <a:rPr lang="en"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point</a:t>
            </a:r>
            <a:endParaRPr lang="en" altLang="zh-TW" sz="1600"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1009635" lvl="1" indent="-507987"/>
            <a:r>
              <a:rPr lang="en" altLang="zh-TW" sz="1600" dirty="0">
                <a:latin typeface="Arial Unicode MS" panose="020B0604020202020204" pitchFamily="34" charset="-120"/>
                <a:ea typeface="Arial Unicode MS" panose="020B0604020202020204" pitchFamily="34" charset="-120"/>
                <a:cs typeface="Arial Unicode MS" panose="020B0604020202020204" pitchFamily="34" charset="-120"/>
              </a:rPr>
              <a:t>Define web host and startup </a:t>
            </a:r>
            <a:r>
              <a:rPr lang="en"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class</a:t>
            </a:r>
          </a:p>
          <a:p>
            <a:pPr marL="1409685" lvl="2" indent="-507987"/>
            <a:r>
              <a:rPr lang="en-US" altLang="zh-TW" sz="14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UseKestrel</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定義使用</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Kestrel Web</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服務</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器</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409685" lvl="2" indent="-507987"/>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UseContentRoot</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指定要由</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Web</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主機使用的內容根</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目錄</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409685" lvl="2" indent="-507987"/>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UseIISIntegration</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定義在</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IIS</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和</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IIS Express</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中</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託管</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409685" lvl="2" indent="-507987"/>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UseStartup</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定義啟動</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類</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409685" lvl="2" indent="-507987"/>
            <a:r>
              <a:rPr lang="en-US" altLang="zh-TW" sz="1400" dirty="0" err="1" smtClean="0">
                <a:latin typeface="Arial Unicode MS" panose="020B0604020202020204" pitchFamily="34" charset="-120"/>
                <a:ea typeface="Arial Unicode MS" panose="020B0604020202020204" pitchFamily="34" charset="-120"/>
                <a:cs typeface="Arial Unicode MS" panose="020B0604020202020204" pitchFamily="34" charset="-120"/>
              </a:rPr>
              <a:t>UseApplicationInsights</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配置</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IWebHostBuilder</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以使用</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Application Insights</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服務</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1409685" lvl="2" indent="-507987"/>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Build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and Run</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構建承載應用程式的</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IWebHost</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物件</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並開始監聽傳入的</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HTTP</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請求</a:t>
            </a:r>
            <a:endParaRPr lang="zh-TW" altLang="zh-TW" sz="1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895786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Program.cs</a:t>
            </a:r>
            <a:endParaRPr lang="en-US" dirty="0"/>
          </a:p>
        </p:txBody>
      </p:sp>
      <p:sp>
        <p:nvSpPr>
          <p:cNvPr id="3" name="Content Placeholder 2"/>
          <p:cNvSpPr>
            <a:spLocks noGrp="1"/>
          </p:cNvSpPr>
          <p:nvPr>
            <p:ph idx="1"/>
          </p:nvPr>
        </p:nvSpPr>
        <p:spPr/>
        <p:txBody>
          <a:bodyPr/>
          <a:lstStyle/>
          <a:p>
            <a:r>
              <a:rPr lang="zh-TW" altLang="en-US" dirty="0" smtClean="0">
                <a:solidFill>
                  <a:srgbClr val="FF0000"/>
                </a:solidFill>
              </a:rPr>
              <a:t>*</a:t>
            </a:r>
            <a:r>
              <a:rPr lang="zh-TW" altLang="en-US" dirty="0" smtClean="0"/>
              <a:t>設定 </a:t>
            </a:r>
            <a:r>
              <a:rPr lang="en-US" altLang="zh-TW" dirty="0" smtClean="0"/>
              <a:t>Web API </a:t>
            </a:r>
            <a:r>
              <a:rPr lang="zh-TW" altLang="en-US" dirty="0" smtClean="0"/>
              <a:t>的網址</a:t>
            </a:r>
            <a:endParaRPr lang="en-US" altLang="zh-TW" dirty="0" smtClean="0"/>
          </a:p>
          <a:p>
            <a:pPr lvl="1"/>
            <a:r>
              <a:rPr lang="zh-TW" altLang="en-US" dirty="0" smtClean="0">
                <a:solidFill>
                  <a:srgbClr val="000000"/>
                </a:solidFill>
                <a:latin typeface="Arial Unicode MS" panose="020B0604020202020204" pitchFamily="34" charset="-120"/>
              </a:rPr>
              <a:t>使用方法 </a:t>
            </a:r>
            <a:r>
              <a:rPr lang="zh-TW" altLang="zh-TW" dirty="0" smtClean="0">
                <a:solidFill>
                  <a:srgbClr val="000000"/>
                </a:solidFill>
                <a:latin typeface="Arial Unicode MS" panose="020B0604020202020204" pitchFamily="34" charset="-120"/>
              </a:rPr>
              <a:t>UseUrls(</a:t>
            </a:r>
            <a:r>
              <a:rPr lang="zh-TW" altLang="zh-TW" dirty="0" smtClean="0">
                <a:solidFill>
                  <a:srgbClr val="800000"/>
                </a:solidFill>
                <a:latin typeface="Arial Unicode MS" panose="020B0604020202020204" pitchFamily="34" charset="-120"/>
              </a:rPr>
              <a:t>"http</a:t>
            </a:r>
            <a:r>
              <a:rPr lang="zh-TW" altLang="zh-TW" dirty="0">
                <a:solidFill>
                  <a:srgbClr val="800000"/>
                </a:solidFill>
                <a:latin typeface="Arial Unicode MS" panose="020B0604020202020204" pitchFamily="34" charset="-120"/>
              </a:rPr>
              <a:t>://*:5003"</a:t>
            </a:r>
            <a:r>
              <a:rPr lang="zh-TW" altLang="zh-TW" dirty="0" smtClean="0">
                <a:solidFill>
                  <a:srgbClr val="000000"/>
                </a:solidFill>
                <a:latin typeface="Arial Unicode MS" panose="020B0604020202020204" pitchFamily="34" charset="-120"/>
              </a:rPr>
              <a:t>)</a:t>
            </a:r>
            <a:endParaRPr lang="en-US" altLang="zh-TW" dirty="0" smtClean="0">
              <a:solidFill>
                <a:srgbClr val="000000"/>
              </a:solidFill>
              <a:latin typeface="Arial Unicode MS" panose="020B0604020202020204" pitchFamily="34" charset="-120"/>
            </a:endParaRPr>
          </a:p>
          <a:p>
            <a:pPr lvl="1"/>
            <a:endParaRPr lang="en-US" dirty="0"/>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6</a:t>
            </a:fld>
            <a:endParaRPr lang="en-US" altLang="en-US" dirty="0"/>
          </a:p>
        </p:txBody>
      </p:sp>
      <p:pic>
        <p:nvPicPr>
          <p:cNvPr id="6" name="圖片 5"/>
          <p:cNvPicPr>
            <a:picLocks noChangeAspect="1"/>
          </p:cNvPicPr>
          <p:nvPr/>
        </p:nvPicPr>
        <p:blipFill>
          <a:blip r:embed="rId2"/>
          <a:stretch>
            <a:fillRect/>
          </a:stretch>
        </p:blipFill>
        <p:spPr>
          <a:xfrm>
            <a:off x="3033712" y="3657600"/>
            <a:ext cx="4905375" cy="2676525"/>
          </a:xfrm>
          <a:prstGeom prst="rect">
            <a:avLst/>
          </a:prstGeom>
        </p:spPr>
      </p:pic>
    </p:spTree>
    <p:extLst>
      <p:ext uri="{BB962C8B-B14F-4D97-AF65-F5344CB8AC3E}">
        <p14:creationId xmlns:p14="http://schemas.microsoft.com/office/powerpoint/2010/main" val="1669495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Program.cs</a:t>
            </a:r>
            <a:endParaRPr lang="en-US" dirty="0"/>
          </a:p>
        </p:txBody>
      </p:sp>
      <p:sp>
        <p:nvSpPr>
          <p:cNvPr id="3" name="Content Placeholder 2"/>
          <p:cNvSpPr>
            <a:spLocks noGrp="1"/>
          </p:cNvSpPr>
          <p:nvPr>
            <p:ph idx="1"/>
          </p:nvPr>
        </p:nvSpPr>
        <p:spPr>
          <a:xfrm>
            <a:off x="549275" y="2382890"/>
            <a:ext cx="9874250" cy="4246509"/>
          </a:xfrm>
        </p:spPr>
        <p:txBody>
          <a:bodyPr/>
          <a:lstStyle/>
          <a:p>
            <a:r>
              <a:rPr lang="en-US" altLang="zh-TW" dirty="0" smtClean="0">
                <a:solidFill>
                  <a:srgbClr val="FF0000"/>
                </a:solidFill>
              </a:rPr>
              <a:t>*</a:t>
            </a:r>
            <a:r>
              <a:rPr lang="zh-TW" altLang="en-US" dirty="0" smtClean="0"/>
              <a:t>設定 </a:t>
            </a:r>
            <a:r>
              <a:rPr lang="en-US" altLang="zh-TW" dirty="0" smtClean="0"/>
              <a:t>Web API </a:t>
            </a:r>
            <a:r>
              <a:rPr lang="zh-TW" altLang="en-US" dirty="0" smtClean="0"/>
              <a:t>的網址</a:t>
            </a:r>
            <a:endParaRPr lang="en-US" altLang="zh-TW" dirty="0" smtClean="0"/>
          </a:p>
          <a:p>
            <a:pPr lvl="1"/>
            <a:r>
              <a:rPr lang="zh-TW" altLang="en-US" dirty="0" smtClean="0">
                <a:solidFill>
                  <a:srgbClr val="000000"/>
                </a:solidFill>
                <a:latin typeface="Arial Unicode MS" panose="020B0604020202020204" pitchFamily="34" charset="-120"/>
              </a:rPr>
              <a:t>使用命令</a:t>
            </a:r>
            <a:r>
              <a:rPr lang="zh-TW" altLang="en-US" dirty="0">
                <a:solidFill>
                  <a:srgbClr val="000000"/>
                </a:solidFill>
                <a:latin typeface="Arial Unicode MS" panose="020B0604020202020204" pitchFamily="34" charset="-120"/>
              </a:rPr>
              <a:t>列</a:t>
            </a:r>
            <a:r>
              <a:rPr lang="zh-TW" altLang="en-US" dirty="0" smtClean="0">
                <a:solidFill>
                  <a:srgbClr val="000000"/>
                </a:solidFill>
                <a:latin typeface="Arial Unicode MS" panose="020B0604020202020204" pitchFamily="34" charset="-120"/>
              </a:rPr>
              <a:t>帶入參數</a:t>
            </a:r>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從 </a:t>
            </a:r>
            <a:r>
              <a:rPr lang="en-US" altLang="zh-TW" dirty="0" err="1" smtClean="0">
                <a:solidFill>
                  <a:srgbClr val="000000"/>
                </a:solidFill>
                <a:latin typeface="Arial Unicode MS" panose="020B0604020202020204" pitchFamily="34" charset="-120"/>
              </a:rPr>
              <a:t>Nuget</a:t>
            </a:r>
            <a:r>
              <a:rPr lang="zh-TW" altLang="en-US" dirty="0" smtClean="0">
                <a:solidFill>
                  <a:srgbClr val="000000"/>
                </a:solidFill>
                <a:latin typeface="Arial Unicode MS" panose="020B0604020202020204" pitchFamily="34" charset="-120"/>
              </a:rPr>
              <a:t> 加入元件</a:t>
            </a:r>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運行應用程式時使用命令</a:t>
            </a:r>
            <a:endParaRPr lang="en-US" altLang="zh-TW" dirty="0" smtClean="0">
              <a:solidFill>
                <a:srgbClr val="000000"/>
              </a:solidFill>
              <a:latin typeface="Arial Unicode MS" panose="020B0604020202020204" pitchFamily="34" charset="-120"/>
            </a:endParaRPr>
          </a:p>
          <a:p>
            <a:pPr lvl="2"/>
            <a:r>
              <a:rPr lang="zh-TW" altLang="en-US" dirty="0">
                <a:solidFill>
                  <a:srgbClr val="000000"/>
                </a:solidFill>
                <a:latin typeface="Arial Unicode MS" panose="020B0604020202020204" pitchFamily="34" charset="-120"/>
              </a:rPr>
              <a:t>在 </a:t>
            </a:r>
            <a:r>
              <a:rPr lang="en-US" altLang="zh-TW" dirty="0">
                <a:solidFill>
                  <a:srgbClr val="000000"/>
                </a:solidFill>
                <a:latin typeface="Arial Unicode MS" panose="020B0604020202020204" pitchFamily="34" charset="-120"/>
              </a:rPr>
              <a:t>Main</a:t>
            </a:r>
            <a:r>
              <a:rPr lang="zh-TW" altLang="en-US" dirty="0">
                <a:solidFill>
                  <a:srgbClr val="000000"/>
                </a:solidFill>
                <a:latin typeface="Arial Unicode MS" panose="020B0604020202020204" pitchFamily="34" charset="-120"/>
              </a:rPr>
              <a:t> 方法中</a:t>
            </a:r>
            <a:r>
              <a:rPr lang="zh-TW" altLang="en-US" dirty="0" smtClean="0">
                <a:solidFill>
                  <a:srgbClr val="000000"/>
                </a:solidFill>
                <a:latin typeface="Arial Unicode MS" panose="020B0604020202020204" pitchFamily="34" charset="-120"/>
              </a:rPr>
              <a:t>讀取</a:t>
            </a:r>
            <a:r>
              <a:rPr lang="zh-TW" altLang="en-US" dirty="0">
                <a:solidFill>
                  <a:srgbClr val="000000"/>
                </a:solidFill>
                <a:latin typeface="Arial Unicode MS" panose="020B0604020202020204" pitchFamily="34" charset="-120"/>
              </a:rPr>
              <a:t>參數</a:t>
            </a:r>
            <a:endParaRPr lang="en-US" altLang="zh-TW" dirty="0" smtClean="0">
              <a:solidFill>
                <a:srgbClr val="000000"/>
              </a:solidFill>
              <a:latin typeface="Arial Unicode MS" panose="020B0604020202020204" pitchFamily="34" charset="-120"/>
            </a:endParaRPr>
          </a:p>
          <a:p>
            <a:pPr lvl="2"/>
            <a:r>
              <a:rPr lang="zh-TW" altLang="en-US" dirty="0">
                <a:solidFill>
                  <a:srgbClr val="000000"/>
                </a:solidFill>
                <a:latin typeface="Arial Unicode MS" panose="020B0604020202020204" pitchFamily="34" charset="-120"/>
              </a:rPr>
              <a:t>透過 </a:t>
            </a:r>
            <a:r>
              <a:rPr lang="en-US" altLang="zh-TW" dirty="0" err="1">
                <a:solidFill>
                  <a:srgbClr val="000000"/>
                </a:solidFill>
                <a:latin typeface="Arial Unicode MS" panose="020B0604020202020204" pitchFamily="34" charset="-120"/>
              </a:rPr>
              <a:t>UseConfiguation</a:t>
            </a:r>
            <a:r>
              <a:rPr lang="zh-TW" altLang="en-US" dirty="0">
                <a:solidFill>
                  <a:srgbClr val="000000"/>
                </a:solidFill>
                <a:latin typeface="Arial Unicode MS" panose="020B0604020202020204" pitchFamily="34" charset="-120"/>
              </a:rPr>
              <a:t> 方法載入</a:t>
            </a:r>
            <a:endParaRPr lang="en-US" altLang="zh-TW" dirty="0" smtClean="0">
              <a:solidFill>
                <a:srgbClr val="000000"/>
              </a:solidFill>
              <a:latin typeface="Arial Unicode MS" panose="020B0604020202020204" pitchFamily="34" charset="-120"/>
            </a:endParaRPr>
          </a:p>
          <a:p>
            <a:pPr marL="914400" lvl="2" indent="0">
              <a:buNone/>
            </a:pPr>
            <a:r>
              <a:rPr lang="zh-TW" altLang="en-US" dirty="0" smtClean="0">
                <a:solidFill>
                  <a:srgbClr val="000000"/>
                </a:solidFill>
                <a:latin typeface="Arial Unicode MS" panose="020B0604020202020204" pitchFamily="34" charset="-120"/>
              </a:rPr>
              <a:t>帶入參數</a:t>
            </a:r>
            <a:endParaRPr lang="en-US" altLang="zh-TW" dirty="0" smtClean="0">
              <a:solidFill>
                <a:srgbClr val="000000"/>
              </a:solidFill>
              <a:latin typeface="Arial Unicode MS" panose="020B0604020202020204" pitchFamily="34" charset="-120"/>
            </a:endParaRPr>
          </a:p>
          <a:p>
            <a:pPr marL="914400" lvl="2" indent="0">
              <a:buNone/>
            </a:pPr>
            <a:r>
              <a:rPr lang="zh-TW" altLang="zh-TW" dirty="0">
                <a:latin typeface="Arial Unicode MS" panose="020B0604020202020204" pitchFamily="34" charset="-120"/>
              </a:rPr>
              <a:t>dotnet run </a:t>
            </a:r>
            <a:endParaRPr lang="en-US" altLang="zh-TW" dirty="0" smtClean="0">
              <a:latin typeface="Arial Unicode MS" panose="020B0604020202020204" pitchFamily="34" charset="-120"/>
            </a:endParaRPr>
          </a:p>
          <a:p>
            <a:pPr marL="914400" lvl="2" indent="0">
              <a:buNone/>
            </a:pPr>
            <a:r>
              <a:rPr lang="zh-TW" altLang="zh-TW" dirty="0" smtClean="0">
                <a:latin typeface="Arial Unicode MS" panose="020B0604020202020204" pitchFamily="34" charset="-120"/>
              </a:rPr>
              <a:t>-</a:t>
            </a:r>
            <a:r>
              <a:rPr lang="zh-TW" altLang="zh-TW" dirty="0">
                <a:latin typeface="Arial Unicode MS" panose="020B0604020202020204" pitchFamily="34" charset="-120"/>
              </a:rPr>
              <a:t>-server.urls </a:t>
            </a:r>
            <a:r>
              <a:rPr lang="zh-TW" altLang="zh-TW" dirty="0" smtClean="0">
                <a:solidFill>
                  <a:srgbClr val="800000"/>
                </a:solidFill>
                <a:latin typeface="Arial Unicode MS" panose="020B0604020202020204" pitchFamily="34" charset="-120"/>
              </a:rPr>
              <a:t>"http</a:t>
            </a:r>
            <a:r>
              <a:rPr lang="zh-TW" altLang="zh-TW" dirty="0">
                <a:solidFill>
                  <a:srgbClr val="800000"/>
                </a:solidFill>
                <a:latin typeface="Arial Unicode MS" panose="020B0604020202020204" pitchFamily="34" charset="-120"/>
              </a:rPr>
              <a:t>://*:5003</a:t>
            </a:r>
            <a:r>
              <a:rPr lang="zh-TW" altLang="zh-TW" dirty="0" smtClean="0">
                <a:solidFill>
                  <a:srgbClr val="800000"/>
                </a:solidFill>
                <a:latin typeface="Arial Unicode MS" panose="020B0604020202020204" pitchFamily="34" charset="-120"/>
              </a:rPr>
              <a:t>"</a:t>
            </a:r>
            <a:endParaRPr lang="zh-TW" altLang="zh-TW" sz="4800" dirty="0">
              <a:latin typeface="Arial" panose="020B0604020202020204" pitchFamily="34" charset="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7</a:t>
            </a:fld>
            <a:endParaRPr lang="en-US" altLang="en-US" dirty="0"/>
          </a:p>
        </p:txBody>
      </p:sp>
      <p:pic>
        <p:nvPicPr>
          <p:cNvPr id="6" name="圖片 5"/>
          <p:cNvPicPr>
            <a:picLocks noChangeAspect="1"/>
          </p:cNvPicPr>
          <p:nvPr/>
        </p:nvPicPr>
        <p:blipFill>
          <a:blip r:embed="rId2"/>
          <a:stretch>
            <a:fillRect/>
          </a:stretch>
        </p:blipFill>
        <p:spPr>
          <a:xfrm>
            <a:off x="6019800" y="1600200"/>
            <a:ext cx="4864885" cy="3265937"/>
          </a:xfrm>
          <a:prstGeom prst="rect">
            <a:avLst/>
          </a:prstGeom>
        </p:spPr>
      </p:pic>
    </p:spTree>
    <p:extLst>
      <p:ext uri="{BB962C8B-B14F-4D97-AF65-F5344CB8AC3E}">
        <p14:creationId xmlns:p14="http://schemas.microsoft.com/office/powerpoint/2010/main" val="1873559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Program.cs</a:t>
            </a:r>
            <a:endParaRPr lang="en-US" dirty="0"/>
          </a:p>
        </p:txBody>
      </p:sp>
      <p:sp>
        <p:nvSpPr>
          <p:cNvPr id="3" name="Content Placeholder 2"/>
          <p:cNvSpPr>
            <a:spLocks noGrp="1"/>
          </p:cNvSpPr>
          <p:nvPr>
            <p:ph idx="1"/>
          </p:nvPr>
        </p:nvSpPr>
        <p:spPr>
          <a:xfrm>
            <a:off x="549275" y="2382890"/>
            <a:ext cx="9874250" cy="4246509"/>
          </a:xfrm>
        </p:spPr>
        <p:txBody>
          <a:bodyPr/>
          <a:lstStyle/>
          <a:p>
            <a:r>
              <a:rPr lang="zh-TW" altLang="en-US" dirty="0" smtClean="0">
                <a:solidFill>
                  <a:srgbClr val="FF0000"/>
                </a:solidFill>
              </a:rPr>
              <a:t>*</a:t>
            </a:r>
            <a:r>
              <a:rPr lang="zh-TW" altLang="en-US" dirty="0" smtClean="0"/>
              <a:t>設定 </a:t>
            </a:r>
            <a:r>
              <a:rPr lang="en-US" altLang="zh-TW" dirty="0" smtClean="0"/>
              <a:t>Web API </a:t>
            </a:r>
            <a:r>
              <a:rPr lang="zh-TW" altLang="en-US" dirty="0" smtClean="0"/>
              <a:t>的網址</a:t>
            </a:r>
            <a:endParaRPr lang="en-US" altLang="zh-TW" dirty="0" smtClean="0"/>
          </a:p>
          <a:p>
            <a:pPr lvl="1"/>
            <a:r>
              <a:rPr lang="zh-TW" altLang="en-US" dirty="0" smtClean="0">
                <a:solidFill>
                  <a:srgbClr val="000000"/>
                </a:solidFill>
                <a:latin typeface="Arial Unicode MS" panose="020B0604020202020204" pitchFamily="34" charset="-120"/>
              </a:rPr>
              <a:t>使用設定檔</a:t>
            </a:r>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加入 </a:t>
            </a:r>
            <a:r>
              <a:rPr lang="en-US" altLang="zh-TW" dirty="0" err="1" smtClean="0">
                <a:solidFill>
                  <a:srgbClr val="000000"/>
                </a:solidFill>
                <a:latin typeface="Arial Unicode MS" panose="020B0604020202020204" pitchFamily="34" charset="-120"/>
              </a:rPr>
              <a:t>hosting.json</a:t>
            </a:r>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在 </a:t>
            </a:r>
            <a:r>
              <a:rPr lang="en-US" altLang="zh-TW" dirty="0" smtClean="0">
                <a:solidFill>
                  <a:srgbClr val="000000"/>
                </a:solidFill>
                <a:latin typeface="Arial Unicode MS" panose="020B0604020202020204" pitchFamily="34" charset="-120"/>
              </a:rPr>
              <a:t>Main</a:t>
            </a:r>
            <a:r>
              <a:rPr lang="zh-TW" altLang="en-US" dirty="0" smtClean="0">
                <a:solidFill>
                  <a:srgbClr val="000000"/>
                </a:solidFill>
                <a:latin typeface="Arial Unicode MS" panose="020B0604020202020204" pitchFamily="34" charset="-120"/>
              </a:rPr>
              <a:t> 方法中讀取配置檔</a:t>
            </a:r>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透過 </a:t>
            </a:r>
            <a:r>
              <a:rPr lang="en-US" altLang="zh-TW" dirty="0" err="1" smtClean="0">
                <a:solidFill>
                  <a:srgbClr val="000000"/>
                </a:solidFill>
                <a:latin typeface="Arial Unicode MS" panose="020B0604020202020204" pitchFamily="34" charset="-120"/>
              </a:rPr>
              <a:t>UseConfiguation</a:t>
            </a:r>
            <a:r>
              <a:rPr lang="zh-TW" altLang="en-US" dirty="0" smtClean="0">
                <a:solidFill>
                  <a:srgbClr val="000000"/>
                </a:solidFill>
                <a:latin typeface="Arial Unicode MS" panose="020B0604020202020204" pitchFamily="34" charset="-120"/>
              </a:rPr>
              <a:t> 方法載入</a:t>
            </a:r>
            <a:endParaRPr lang="en-US" altLang="zh-TW" dirty="0">
              <a:solidFill>
                <a:srgbClr val="000000"/>
              </a:solidFill>
              <a:latin typeface="Arial Unicode MS" panose="020B0604020202020204" pitchFamily="34" charset="-120"/>
            </a:endParaRPr>
          </a:p>
          <a:p>
            <a:pPr lvl="2"/>
            <a:endParaRPr lang="en-US" altLang="zh-TW" dirty="0" smtClean="0">
              <a:solidFill>
                <a:srgbClr val="000000"/>
              </a:solidFill>
              <a:latin typeface="Arial Unicode MS" panose="020B0604020202020204" pitchFamily="34" charset="-120"/>
            </a:endParaRPr>
          </a:p>
          <a:p>
            <a:pPr lvl="2"/>
            <a:r>
              <a:rPr lang="zh-TW" altLang="en-US" dirty="0" smtClean="0">
                <a:solidFill>
                  <a:srgbClr val="000000"/>
                </a:solidFill>
                <a:latin typeface="Arial Unicode MS" panose="020B0604020202020204" pitchFamily="34" charset="-120"/>
              </a:rPr>
              <a:t>如果是從</a:t>
            </a:r>
            <a:r>
              <a:rPr lang="en-US" altLang="zh-TW" dirty="0" smtClean="0">
                <a:solidFill>
                  <a:srgbClr val="000000"/>
                </a:solidFill>
                <a:latin typeface="Arial Unicode MS" panose="020B0604020202020204" pitchFamily="34" charset="-120"/>
              </a:rPr>
              <a:t>VS</a:t>
            </a:r>
            <a:r>
              <a:rPr lang="zh-TW" altLang="en-US" dirty="0" smtClean="0">
                <a:solidFill>
                  <a:srgbClr val="000000"/>
                </a:solidFill>
                <a:latin typeface="Arial Unicode MS" panose="020B0604020202020204" pitchFamily="34" charset="-120"/>
              </a:rPr>
              <a:t>執行則需修改</a:t>
            </a:r>
            <a:endParaRPr lang="en-US" altLang="zh-TW" dirty="0" smtClean="0">
              <a:solidFill>
                <a:srgbClr val="000000"/>
              </a:solidFill>
              <a:latin typeface="Arial Unicode MS" panose="020B0604020202020204" pitchFamily="34" charset="-120"/>
            </a:endParaRPr>
          </a:p>
          <a:p>
            <a:pPr marL="914400" lvl="2" indent="0">
              <a:buNone/>
            </a:pPr>
            <a:r>
              <a:rPr lang="en-US" altLang="zh-TW" dirty="0" err="1" smtClean="0">
                <a:solidFill>
                  <a:srgbClr val="000000"/>
                </a:solidFill>
                <a:latin typeface="Arial Unicode MS" panose="020B0604020202020204" pitchFamily="34" charset="-120"/>
              </a:rPr>
              <a:t>launchSettings.json</a:t>
            </a:r>
            <a:r>
              <a:rPr lang="zh-TW" altLang="en-US" dirty="0" smtClean="0">
                <a:solidFill>
                  <a:srgbClr val="000000"/>
                </a:solidFill>
                <a:latin typeface="Arial Unicode MS" panose="020B0604020202020204" pitchFamily="34" charset="-120"/>
              </a:rPr>
              <a:t> 的</a:t>
            </a:r>
            <a:endParaRPr lang="en-US" altLang="zh-TW" dirty="0" smtClean="0">
              <a:solidFill>
                <a:srgbClr val="000000"/>
              </a:solidFill>
              <a:latin typeface="Arial Unicode MS" panose="020B0604020202020204" pitchFamily="34" charset="-120"/>
            </a:endParaRPr>
          </a:p>
          <a:p>
            <a:pPr marL="914400" lvl="2" indent="0">
              <a:buNone/>
            </a:pPr>
            <a:r>
              <a:rPr lang="en-US" altLang="zh-TW" dirty="0" err="1" smtClean="0"/>
              <a:t>applicationUrl</a:t>
            </a:r>
            <a:r>
              <a:rPr lang="zh-TW" altLang="en-US" dirty="0" smtClean="0"/>
              <a:t> 節點</a:t>
            </a:r>
            <a:endParaRPr lang="en-US" altLang="zh-TW" dirty="0" smtClean="0">
              <a:solidFill>
                <a:srgbClr val="000000"/>
              </a:solidFill>
              <a:latin typeface="Arial Unicode MS" panose="020B0604020202020204" pitchFamily="34" charset="-120"/>
            </a:endParaRPr>
          </a:p>
        </p:txBody>
      </p:sp>
      <p:sp>
        <p:nvSpPr>
          <p:cNvPr id="4" name="Slide Number Placeholder 3"/>
          <p:cNvSpPr>
            <a:spLocks noGrp="1"/>
          </p:cNvSpPr>
          <p:nvPr>
            <p:ph type="sldNum" sz="quarter" idx="12"/>
          </p:nvPr>
        </p:nvSpPr>
        <p:spPr/>
        <p:txBody>
          <a:bodyPr/>
          <a:lstStyle/>
          <a:p>
            <a:pPr>
              <a:defRPr/>
            </a:pPr>
            <a:fld id="{48CBA00D-96CE-4D47-A0DE-CB1CA9748FB6}" type="slidenum">
              <a:rPr lang="en-US" altLang="en-US" smtClean="0"/>
              <a:pPr>
                <a:defRPr/>
              </a:pPr>
              <a:t>8</a:t>
            </a:fld>
            <a:endParaRPr lang="en-US" altLang="en-US" dirty="0"/>
          </a:p>
        </p:txBody>
      </p:sp>
      <p:pic>
        <p:nvPicPr>
          <p:cNvPr id="5" name="圖片 4"/>
          <p:cNvPicPr>
            <a:picLocks noChangeAspect="1"/>
          </p:cNvPicPr>
          <p:nvPr/>
        </p:nvPicPr>
        <p:blipFill>
          <a:blip r:embed="rId2"/>
          <a:stretch>
            <a:fillRect/>
          </a:stretch>
        </p:blipFill>
        <p:spPr>
          <a:xfrm>
            <a:off x="6172200" y="1748658"/>
            <a:ext cx="2943225" cy="638175"/>
          </a:xfrm>
          <a:prstGeom prst="rect">
            <a:avLst/>
          </a:prstGeom>
        </p:spPr>
      </p:pic>
      <p:pic>
        <p:nvPicPr>
          <p:cNvPr id="7" name="圖片 6"/>
          <p:cNvPicPr>
            <a:picLocks noChangeAspect="1"/>
          </p:cNvPicPr>
          <p:nvPr/>
        </p:nvPicPr>
        <p:blipFill>
          <a:blip r:embed="rId3"/>
          <a:stretch>
            <a:fillRect/>
          </a:stretch>
        </p:blipFill>
        <p:spPr>
          <a:xfrm>
            <a:off x="6168695" y="2597151"/>
            <a:ext cx="4680280" cy="3498850"/>
          </a:xfrm>
          <a:prstGeom prst="rect">
            <a:avLst/>
          </a:prstGeom>
        </p:spPr>
      </p:pic>
    </p:spTree>
    <p:extLst>
      <p:ext uri="{BB962C8B-B14F-4D97-AF65-F5344CB8AC3E}">
        <p14:creationId xmlns:p14="http://schemas.microsoft.com/office/powerpoint/2010/main" val="3004290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launchSettings.json</a:t>
            </a:r>
            <a:endParaRPr lang="zh-TW" altLang="en-US" dirty="0"/>
          </a:p>
        </p:txBody>
      </p:sp>
      <p:pic>
        <p:nvPicPr>
          <p:cNvPr id="7" name="內容版面配置區 6"/>
          <p:cNvPicPr>
            <a:picLocks noGrp="1" noChangeAspect="1"/>
          </p:cNvPicPr>
          <p:nvPr>
            <p:ph idx="1"/>
          </p:nvPr>
        </p:nvPicPr>
        <p:blipFill>
          <a:blip r:embed="rId3"/>
          <a:stretch>
            <a:fillRect/>
          </a:stretch>
        </p:blipFill>
        <p:spPr>
          <a:xfrm>
            <a:off x="54722" y="3271392"/>
            <a:ext cx="4234703" cy="3358008"/>
          </a:xfrm>
          <a:prstGeom prst="rect">
            <a:avLst/>
          </a:prstGeom>
        </p:spPr>
      </p:pic>
      <p:sp>
        <p:nvSpPr>
          <p:cNvPr id="4" name="投影片編號版面配置區 3"/>
          <p:cNvSpPr>
            <a:spLocks noGrp="1"/>
          </p:cNvSpPr>
          <p:nvPr>
            <p:ph type="sldNum" sz="quarter" idx="12"/>
          </p:nvPr>
        </p:nvSpPr>
        <p:spPr/>
        <p:txBody>
          <a:bodyPr/>
          <a:lstStyle/>
          <a:p>
            <a:pPr>
              <a:defRPr/>
            </a:pPr>
            <a:fld id="{48CBA00D-96CE-4D47-A0DE-CB1CA9748FB6}" type="slidenum">
              <a:rPr lang="en-US" altLang="en-US" smtClean="0"/>
              <a:pPr>
                <a:defRPr/>
              </a:pPr>
              <a:t>9</a:t>
            </a:fld>
            <a:endParaRPr lang="en-US" altLang="en-US" dirty="0"/>
          </a:p>
        </p:txBody>
      </p:sp>
      <p:pic>
        <p:nvPicPr>
          <p:cNvPr id="5" name="圖片 4"/>
          <p:cNvPicPr>
            <a:picLocks noChangeAspect="1"/>
          </p:cNvPicPr>
          <p:nvPr/>
        </p:nvPicPr>
        <p:blipFill>
          <a:blip r:embed="rId4"/>
          <a:stretch>
            <a:fillRect/>
          </a:stretch>
        </p:blipFill>
        <p:spPr>
          <a:xfrm>
            <a:off x="7905750" y="1676400"/>
            <a:ext cx="2990850" cy="2628900"/>
          </a:xfrm>
          <a:prstGeom prst="rect">
            <a:avLst/>
          </a:prstGeom>
        </p:spPr>
      </p:pic>
      <p:pic>
        <p:nvPicPr>
          <p:cNvPr id="6" name="圖片 5"/>
          <p:cNvPicPr>
            <a:picLocks noChangeAspect="1"/>
          </p:cNvPicPr>
          <p:nvPr/>
        </p:nvPicPr>
        <p:blipFill>
          <a:blip r:embed="rId5"/>
          <a:stretch>
            <a:fillRect/>
          </a:stretch>
        </p:blipFill>
        <p:spPr>
          <a:xfrm>
            <a:off x="4419600" y="1673584"/>
            <a:ext cx="3390900" cy="4946291"/>
          </a:xfrm>
          <a:prstGeom prst="rect">
            <a:avLst/>
          </a:prstGeom>
        </p:spPr>
      </p:pic>
      <p:sp>
        <p:nvSpPr>
          <p:cNvPr id="8" name="Content Placeholder 2"/>
          <p:cNvSpPr txBox="1">
            <a:spLocks/>
          </p:cNvSpPr>
          <p:nvPr/>
        </p:nvSpPr>
        <p:spPr>
          <a:xfrm>
            <a:off x="549275" y="2382891"/>
            <a:ext cx="9874250" cy="665110"/>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16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主要用於配置偵錯時使用的特定設置</a:t>
            </a:r>
            <a:endPar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buNone/>
            </a:pPr>
            <a:r>
              <a:rPr lang="zh-TW" altLang="en-US" sz="1600" dirty="0" smtClean="0">
                <a:solidFill>
                  <a:srgbClr val="000000"/>
                </a:solidFill>
                <a:latin typeface="Arial Unicode MS" panose="020B0604020202020204" pitchFamily="34" charset="-120"/>
                <a:ea typeface="Arial Unicode MS" panose="020B0604020202020204" pitchFamily="34" charset="-120"/>
                <a:cs typeface="Arial Unicode MS" panose="020B0604020202020204" pitchFamily="34" charset="-120"/>
              </a:rPr>
              <a:t>包含命令參數、起始網址、環境變數等</a:t>
            </a:r>
            <a:endParaRPr lang="en-US" altLang="zh-TW" sz="1600" dirty="0" smtClean="0">
              <a:solidFill>
                <a:srgbClr val="0000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224940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ewegg Theme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24148</TotalTime>
  <Words>1527</Words>
  <Application>Microsoft Office PowerPoint</Application>
  <PresentationFormat>自訂</PresentationFormat>
  <Paragraphs>242</Paragraphs>
  <Slides>29</Slides>
  <Notes>8</Notes>
  <HiddenSlides>5</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29</vt:i4>
      </vt:variant>
    </vt:vector>
  </HeadingPairs>
  <TitlesOfParts>
    <vt:vector size="38" baseType="lpstr">
      <vt:lpstr>Aharoni</vt:lpstr>
      <vt:lpstr>Arial Unicode MS</vt:lpstr>
      <vt:lpstr>DengXian</vt:lpstr>
      <vt:lpstr>MS PGothic</vt:lpstr>
      <vt:lpstr>新細明體</vt:lpstr>
      <vt:lpstr>Arial</vt:lpstr>
      <vt:lpstr>Calibri</vt:lpstr>
      <vt:lpstr>Impact</vt:lpstr>
      <vt:lpstr>Newegg Theme 2017</vt:lpstr>
      <vt:lpstr>PowerPoint 簡報</vt:lpstr>
      <vt:lpstr>PowerPoint 簡報</vt:lpstr>
      <vt:lpstr>PowerPoint 簡報</vt:lpstr>
      <vt:lpstr>ASP.NET Core</vt:lpstr>
      <vt:lpstr>Program.cs</vt:lpstr>
      <vt:lpstr>Program.cs</vt:lpstr>
      <vt:lpstr>Program.cs</vt:lpstr>
      <vt:lpstr>Program.cs</vt:lpstr>
      <vt:lpstr>launchSettings.json</vt:lpstr>
      <vt:lpstr>Startup.cs</vt:lpstr>
      <vt:lpstr>Startup.cs</vt:lpstr>
      <vt:lpstr>appsettings.json</vt:lpstr>
      <vt:lpstr>Startup.cs</vt:lpstr>
      <vt:lpstr>Startup.cs</vt:lpstr>
      <vt:lpstr>The Role of Middleware</vt:lpstr>
      <vt:lpstr>Project.csproj</vt:lpstr>
      <vt:lpstr>Project.csproj</vt:lpstr>
      <vt:lpstr>Controller</vt:lpstr>
      <vt:lpstr>Controller</vt:lpstr>
      <vt:lpstr>Deploy ASP.Net Core Web API on Docker</vt:lpstr>
      <vt:lpstr>Deploy ASP.Net Core Web API on Docker</vt:lpstr>
      <vt:lpstr>Deploy ASP.Net Core Web API on Docker</vt:lpstr>
      <vt:lpstr>Deploy ASP.Net Core Web API on Docker</vt:lpstr>
      <vt:lpstr>Deploy ASP.Net Core Web API on Docker</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James.J.Merk (g-mkt.usca11.Newegg) 24535</dc:creator>
  <cp:lastModifiedBy>Shawn aNYa</cp:lastModifiedBy>
  <cp:revision>214</cp:revision>
  <cp:lastPrinted>2016-11-05T00:17:31Z</cp:lastPrinted>
  <dcterms:created xsi:type="dcterms:W3CDTF">2006-08-16T00:00:00Z</dcterms:created>
  <dcterms:modified xsi:type="dcterms:W3CDTF">2017-05-24T07:13:57Z</dcterms:modified>
</cp:coreProperties>
</file>